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7"/>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66" d="100"/>
          <a:sy n="66" d="100"/>
        </p:scale>
        <p:origin x="66" y="54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k Tobin" userId="8f1ec8b9-16ac-4e9f-8e08-13dd5a57f3f9" providerId="ADAL" clId="{EAF5CA29-ACEB-4A53-A66D-4A4BE38CBEFF}"/>
    <pc:docChg chg="custSel modSld">
      <pc:chgData name="Rick Tobin" userId="8f1ec8b9-16ac-4e9f-8e08-13dd5a57f3f9" providerId="ADAL" clId="{EAF5CA29-ACEB-4A53-A66D-4A4BE38CBEFF}" dt="2026-06-29T14:55:24.425" v="0" actId="478"/>
      <pc:docMkLst>
        <pc:docMk/>
      </pc:docMkLst>
      <pc:sldChg chg="delSp mod">
        <pc:chgData name="Rick Tobin" userId="8f1ec8b9-16ac-4e9f-8e08-13dd5a57f3f9" providerId="ADAL" clId="{EAF5CA29-ACEB-4A53-A66D-4A4BE38CBEFF}" dt="2026-06-29T14:55:24.425" v="0" actId="478"/>
        <pc:sldMkLst>
          <pc:docMk/>
          <pc:sldMk cId="0" sldId="256"/>
        </pc:sldMkLst>
        <pc:spChg chg="del">
          <ac:chgData name="Rick Tobin" userId="8f1ec8b9-16ac-4e9f-8e08-13dd5a57f3f9" providerId="ADAL" clId="{EAF5CA29-ACEB-4A53-A66D-4A4BE38CBEFF}" dt="2026-06-29T14:55:24.425" v="0" actId="478"/>
          <ac:spMkLst>
            <pc:docMk/>
            <pc:sldMk cId="0" sldId="256"/>
            <ac:spMk id="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81679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by framing the promise. This is not a webinar about writing longer reports. It is about building investigations that identify the system conditions behind incidents and produce defensible evidence that risk was reduced.</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defensible record shows the investigation was based on evidence, not assumptions. Evidence should help reconstruct how the work system operated at the time of the event.</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the purpose is not to excuse conduct. The purpose is to understand the conditions that shaped decisions and whether the same decisions are likely under the same conditions.</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helps the audience avoid one of the most common errors in incident investigations. Once the outcome is known, it is easy to judge the worker harshly and miss the constraints that existed beforehand.</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as an applied example. A slip may involve worker attention, but the more useful investigation asks why the surface was unsafe and whether that condition had appeared before.</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Lockout is a strong example because the consequences can be severe. The investigation should evaluate the procedure, labelling, timing, supervision, and previous warning signs.</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example makes the framework relevant to musculoskeletal injuries. Training alone is often too narrow when the task itself is poorly designed.</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helps safety managers translate common worker-error language into system questions. The behaviour is a starting point, not the end of the investigation.</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purpose of near-miss review is to learn before someone gets hurt. The outcome may be minor, but the credible consequence may be serious or fatal.</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every near miss needs a full formal investigation. But high-potential events, critical control failures, repeat patterns, and luck-based escapes should be escalated.</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main practical framework. The five questions force a pattern review, a control failure review, a contributing factor review, corrective action strength assessment, and verification planning.</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opening tension is that administrative completion often gets mistaken for prevention. A file can look complete even though the control failed, the corrective action was weak, and no one verified whether the risk changed.</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goal is to identify whether the event was isolated or part of a developing pattern. Formal incident records are only one source of warning signs.</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replaces the earlier jumbled control slide. Use it to connect investigations back to the hierarchy of controls. The control may be missing, bypassed, not practical, not understood, not verified, or simply too weak.</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systems-thinking part of the review. If the same behaviour would likely happen again under the same conditions, the investigation has not gone far enough.</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Corrective action strength is the bridge between investigation findings and prevention. Weak actions are not always wrong, but they are rarely sufficient for serious incidents, repeat incidents, or critical control failures.</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Verification should be planned at the time the corrective action is assigned. The method must fit the action. Training should be validated, equipment changes should be inspected, and process changes should be observed in the field.</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Encourage safety leaders to change their language. Complete should not be the same as closed. The stronger standard is verified effective.</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Documentation is evidence. It should show a disciplined process, not simply a completed form. A file that explains facts, controls, decisions, and verification is much stronger than a thin blame-focused record.</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leadership view. The metric that matters is not just how many actions are closed. It is how many are verified effective and whether repeat patterns are decreasing.</a:t>
            </a:r>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as the interactive case. Ask what prior warning signs existed, what control was missing, what factors made the injury more likely, what would be weak, and what would be strong corrective action.</a:t>
            </a:r>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turns the webinar into action. The first step is not overhauling every form. It is taking one recent investigation and testing whether it answered the deeper questions.</a:t>
            </a:r>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slide to preview the structure. The session is not meant to be theoretical. Each section gives OHS managers a way to ask better questions and close the gap between report completion and risk control.</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as the closing checklist. The questions are intentionally practical and should be asked before an investigation or corrective action is treated as closed.</a:t>
            </a:r>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questions and ask participants which part of their investigation process they want to strengthen first.</a:t>
            </a:r>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final slide identifies the major framework inputs and includes the legal advice disclaimer.</a:t>
            </a:r>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strong safety management system treats investigations as a control cycle. The work starts with reporting, but it should move through analysis, system change, and verification. The last step is what often gets missed.</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loop that many workplaces recognize. It is not usually caused by indifference. It is often caused by a process that identifies the last visible failure, assigns a weak fix, and closes the item before anything has been tested.</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frame this as legal advice. Frame it as a practical readiness lens. A serious or repeat incident will be evaluated through what the employer knew, what it did, and whether it verified that reasonable controls were effective.</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central theme of the webinar. Worker behaviour may matter, but if the investigation stops there, it often misses the conditions that made the behaviour likely and the controls that failed to prevent harm.</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slide to give participants a simple diagnostic phrase. Who failed is not enough. What failed is the question that produces system learning.</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Emphasize sequence. If the team begins with conclusions, evidence will be interpreted to fit the first story. Planning makes the investigation disciplined and more defensible.</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F2023"/>
        </a:solidFill>
        <a:effectLst/>
      </p:bgPr>
    </p:bg>
    <p:spTree>
      <p:nvGrpSpPr>
        <p:cNvPr id="1" name=""/>
        <p:cNvGrpSpPr/>
        <p:nvPr/>
      </p:nvGrpSpPr>
      <p:grpSpPr>
        <a:xfrm>
          <a:off x="0" y="0"/>
          <a:ext cx="0" cy="0"/>
          <a:chOff x="0" y="0"/>
          <a:chExt cx="0" cy="0"/>
        </a:xfrm>
      </p:grpSpPr>
      <p:pic>
        <p:nvPicPr>
          <p:cNvPr id="2" name="Image 0" descr="/mnt/data/wide_industrial_warehouse_scene_with_a_large_empty_batch_1.png"/>
          <p:cNvPicPr>
            <a:picLocks noChangeAspect="1"/>
          </p:cNvPicPr>
          <p:nvPr/>
        </p:nvPicPr>
        <p:blipFill>
          <a:blip r:embed="rId3"/>
          <a:srcRect l="5000" r="25171"/>
          <a:stretch/>
        </p:blipFill>
        <p:spPr>
          <a:xfrm>
            <a:off x="3977640" y="0"/>
            <a:ext cx="8214055" cy="6620256"/>
          </a:xfrm>
          <a:prstGeom prst="rect">
            <a:avLst/>
          </a:prstGeom>
        </p:spPr>
      </p:pic>
      <p:sp>
        <p:nvSpPr>
          <p:cNvPr id="3" name="Text 0"/>
          <p:cNvSpPr/>
          <p:nvPr/>
        </p:nvSpPr>
        <p:spPr>
          <a:xfrm>
            <a:off x="594360" y="658368"/>
            <a:ext cx="2926080" cy="310896"/>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l">
              <a:buNone/>
            </a:pPr>
            <a:r>
              <a:rPr lang="en-US" sz="1400" b="1" dirty="0">
                <a:solidFill>
                  <a:srgbClr val="FFFFFF"/>
                </a:solidFill>
                <a:latin typeface="Arial" pitchFamily="34" charset="0"/>
                <a:ea typeface="Arial" pitchFamily="34" charset="-122"/>
                <a:cs typeface="Arial" pitchFamily="34" charset="-120"/>
              </a:rPr>
              <a:t>OHS Insider Webinar</a:t>
            </a:r>
            <a:endParaRPr lang="en-US" sz="1400" dirty="0"/>
          </a:p>
        </p:txBody>
      </p:sp>
      <p:sp>
        <p:nvSpPr>
          <p:cNvPr id="4" name="Text 1"/>
          <p:cNvSpPr/>
          <p:nvPr/>
        </p:nvSpPr>
        <p:spPr>
          <a:xfrm>
            <a:off x="594360" y="1298448"/>
            <a:ext cx="3337560" cy="1920240"/>
          </a:xfrm>
          <a:prstGeom prst="rect">
            <a:avLst/>
          </a:prstGeom>
          <a:solidFill>
            <a:srgbClr val="FFFFFF">
              <a:alpha val="0"/>
            </a:srgbClr>
          </a:solidFill>
          <a:ln>
            <a:solidFill>
              <a:srgbClr val="FFFFFF">
                <a:alpha val="0"/>
              </a:srgbClr>
            </a:solidFill>
          </a:ln>
        </p:spPr>
        <p:txBody>
          <a:bodyPr wrap="square" lIns="0" tIns="0" rIns="0" bIns="0" rtlCol="0" anchor="t">
            <a:normAutofit/>
          </a:bodyPr>
          <a:lstStyle/>
          <a:p>
            <a:pPr marL="0" indent="0" algn="l">
              <a:buNone/>
            </a:pPr>
            <a:r>
              <a:rPr lang="en-US" sz="2700" b="1" dirty="0">
                <a:solidFill>
                  <a:srgbClr val="FFFFFF"/>
                </a:solidFill>
                <a:latin typeface="Arial" pitchFamily="34" charset="0"/>
                <a:ea typeface="Arial" pitchFamily="34" charset="-122"/>
                <a:cs typeface="Arial" pitchFamily="34" charset="-120"/>
              </a:rPr>
              <a:t>Incident</a:t>
            </a:r>
            <a:endParaRPr lang="en-US" sz="2700" dirty="0"/>
          </a:p>
          <a:p>
            <a:pPr marL="0" indent="0" algn="l">
              <a:buNone/>
            </a:pPr>
            <a:r>
              <a:rPr lang="en-US" sz="2700" b="1" dirty="0">
                <a:solidFill>
                  <a:srgbClr val="FFFFFF"/>
                </a:solidFill>
                <a:latin typeface="Arial" pitchFamily="34" charset="0"/>
                <a:ea typeface="Arial" pitchFamily="34" charset="-122"/>
                <a:cs typeface="Arial" pitchFamily="34" charset="-120"/>
              </a:rPr>
              <a:t>Investigations</a:t>
            </a:r>
            <a:endParaRPr lang="en-US" sz="2700" dirty="0"/>
          </a:p>
          <a:p>
            <a:pPr marL="0" indent="0" algn="l">
              <a:buNone/>
            </a:pPr>
            <a:r>
              <a:rPr lang="en-US" sz="2700" b="1" dirty="0">
                <a:solidFill>
                  <a:srgbClr val="FFFFFF"/>
                </a:solidFill>
                <a:latin typeface="Arial" pitchFamily="34" charset="0"/>
                <a:ea typeface="Arial" pitchFamily="34" charset="-122"/>
                <a:cs typeface="Arial" pitchFamily="34" charset="-120"/>
              </a:rPr>
              <a:t>That Go Beyond</a:t>
            </a:r>
            <a:endParaRPr lang="en-US" sz="2700" dirty="0"/>
          </a:p>
          <a:p>
            <a:pPr marL="0" indent="0" algn="l">
              <a:buNone/>
            </a:pPr>
            <a:r>
              <a:rPr lang="en-US" sz="2700" b="1" dirty="0">
                <a:solidFill>
                  <a:srgbClr val="FFFFFF"/>
                </a:solidFill>
                <a:latin typeface="Arial" pitchFamily="34" charset="0"/>
                <a:ea typeface="Arial" pitchFamily="34" charset="-122"/>
                <a:cs typeface="Arial" pitchFamily="34" charset="-120"/>
              </a:rPr>
              <a:t>Worker Error</a:t>
            </a:r>
            <a:endParaRPr lang="en-US" sz="2700" dirty="0"/>
          </a:p>
        </p:txBody>
      </p:sp>
      <p:sp>
        <p:nvSpPr>
          <p:cNvPr id="5" name="Text 2"/>
          <p:cNvSpPr/>
          <p:nvPr/>
        </p:nvSpPr>
        <p:spPr>
          <a:xfrm>
            <a:off x="594360" y="3657600"/>
            <a:ext cx="3154680" cy="731520"/>
          </a:xfrm>
          <a:prstGeom prst="rect">
            <a:avLst/>
          </a:prstGeom>
          <a:solidFill>
            <a:srgbClr val="FFFFFF">
              <a:alpha val="0"/>
            </a:srgbClr>
          </a:solidFill>
          <a:ln>
            <a:solidFill>
              <a:srgbClr val="FFFFFF">
                <a:alpha val="0"/>
              </a:srgbClr>
            </a:solidFill>
          </a:ln>
        </p:spPr>
        <p:txBody>
          <a:bodyPr wrap="square" lIns="0" tIns="0" rIns="0" bIns="0" rtlCol="0" anchor="t">
            <a:normAutofit/>
          </a:bodyPr>
          <a:lstStyle/>
          <a:p>
            <a:pPr marL="0" indent="0" algn="l">
              <a:buNone/>
            </a:pPr>
            <a:r>
              <a:rPr lang="en-US" sz="1500" dirty="0">
                <a:solidFill>
                  <a:srgbClr val="E8E8E8"/>
                </a:solidFill>
                <a:latin typeface="Arial" pitchFamily="34" charset="0"/>
                <a:ea typeface="Arial" pitchFamily="34" charset="-122"/>
                <a:cs typeface="Arial" pitchFamily="34" charset="-120"/>
              </a:rPr>
              <a:t>How Canadian OHS managers can strengthen root cause review, corrective action, and due diligence documentation</a:t>
            </a:r>
            <a:endParaRPr lang="en-US" sz="1500" dirty="0"/>
          </a:p>
        </p:txBody>
      </p:sp>
      <p:sp>
        <p:nvSpPr>
          <p:cNvPr id="7" name="Shape 4"/>
          <p:cNvSpPr/>
          <p:nvPr/>
        </p:nvSpPr>
        <p:spPr>
          <a:xfrm>
            <a:off x="0" y="6620256"/>
            <a:ext cx="12191695" cy="237744"/>
          </a:xfrm>
          <a:prstGeom prst="rect">
            <a:avLst/>
          </a:prstGeom>
          <a:solidFill>
            <a:srgbClr val="B62510"/>
          </a:solidFill>
          <a:ln w="12700">
            <a:solidFill>
              <a:srgbClr val="333333">
                <a:alpha val="0"/>
              </a:srgbClr>
            </a:solidFill>
            <a:prstDash val="solid"/>
          </a:ln>
        </p:spPr>
        <p:txBody>
          <a:bodyPr/>
          <a:lstStyle/>
          <a:p>
            <a:endParaRPr lang="en-CA"/>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10896"/>
            <a:ext cx="2926080" cy="219456"/>
          </a:xfrm>
          <a:prstGeom prst="rect">
            <a:avLst/>
          </a:prstGeom>
          <a:solidFill>
            <a:srgbClr val="FFFFFF">
              <a:alpha val="0"/>
            </a:srgbClr>
          </a:solidFill>
          <a:ln>
            <a:solidFill>
              <a:srgbClr val="FFFFFF">
                <a:alpha val="0"/>
              </a:srgbClr>
            </a:solidFill>
          </a:ln>
        </p:spPr>
        <p:txBody>
          <a:bodyPr wrap="square" lIns="1016" tIns="1016" rIns="1016" bIns="1016" rtlCol="0" anchor="t">
            <a:normAutofit/>
          </a:bodyPr>
          <a:lstStyle/>
          <a:p>
            <a:pPr marL="0" indent="0" algn="l">
              <a:buNone/>
            </a:pPr>
            <a:r>
              <a:rPr lang="en-US" sz="1050" b="1" dirty="0">
                <a:solidFill>
                  <a:srgbClr val="B62510"/>
                </a:solidFill>
                <a:latin typeface="Arial" pitchFamily="34" charset="0"/>
                <a:ea typeface="Arial" pitchFamily="34" charset="-122"/>
                <a:cs typeface="Arial" pitchFamily="34" charset="-120"/>
              </a:rPr>
              <a:t>EVIDENCE</a:t>
            </a:r>
            <a:endParaRPr lang="en-US" sz="1050" dirty="0"/>
          </a:p>
        </p:txBody>
      </p:sp>
      <p:sp>
        <p:nvSpPr>
          <p:cNvPr id="3" name="Text 1"/>
          <p:cNvSpPr/>
          <p:nvPr/>
        </p:nvSpPr>
        <p:spPr>
          <a:xfrm>
            <a:off x="502920" y="658368"/>
            <a:ext cx="9692640" cy="530352"/>
          </a:xfrm>
          <a:prstGeom prst="rect">
            <a:avLst/>
          </a:prstGeom>
          <a:solidFill>
            <a:srgbClr val="FFFFFF">
              <a:alpha val="0"/>
            </a:srgbClr>
          </a:solidFill>
          <a:ln>
            <a:solidFill>
              <a:srgbClr val="FFFFFF">
                <a:alpha val="0"/>
              </a:srgbClr>
            </a:solidFill>
          </a:ln>
        </p:spPr>
        <p:txBody>
          <a:bodyPr wrap="square" lIns="0" tIns="0" rIns="0" bIns="0" rtlCol="0" anchor="t">
            <a:normAutofit/>
          </a:bodyPr>
          <a:lstStyle/>
          <a:p>
            <a:pPr marL="0" indent="0" algn="l">
              <a:buNone/>
            </a:pPr>
            <a:r>
              <a:rPr lang="en-US" sz="2800" b="1" dirty="0">
                <a:solidFill>
                  <a:srgbClr val="25272B"/>
                </a:solidFill>
                <a:latin typeface="Arial" pitchFamily="34" charset="0"/>
                <a:ea typeface="Arial" pitchFamily="34" charset="-122"/>
                <a:cs typeface="Arial" pitchFamily="34" charset="-120"/>
              </a:rPr>
              <a:t>Evidence should reconstruct the work system</a:t>
            </a:r>
            <a:endParaRPr lang="en-US" sz="2800" dirty="0"/>
          </a:p>
        </p:txBody>
      </p:sp>
      <p:sp>
        <p:nvSpPr>
          <p:cNvPr id="4" name="Text 2"/>
          <p:cNvSpPr/>
          <p:nvPr/>
        </p:nvSpPr>
        <p:spPr>
          <a:xfrm>
            <a:off x="10625328" y="274320"/>
            <a:ext cx="960120" cy="274320"/>
          </a:xfrm>
          <a:prstGeom prst="roundRect">
            <a:avLst/>
          </a:prstGeom>
          <a:solidFill>
            <a:srgbClr val="B62510"/>
          </a:solidFill>
          <a:ln>
            <a:solidFill>
              <a:srgbClr val="FFFFFF">
                <a:alpha val="0"/>
              </a:srgbClr>
            </a:solidFill>
          </a:ln>
        </p:spPr>
        <p:txBody>
          <a:bodyPr wrap="square" lIns="381" tIns="381" rIns="381" bIns="381" rtlCol="0" anchor="ctr">
            <a:normAutofit/>
          </a:bodyPr>
          <a:lstStyle/>
          <a:p>
            <a:pPr marL="0" indent="0" algn="ctr">
              <a:buNone/>
            </a:pPr>
            <a:r>
              <a:rPr lang="en-US" sz="850" b="1" dirty="0">
                <a:solidFill>
                  <a:srgbClr val="FFFFFF"/>
                </a:solidFill>
                <a:latin typeface="Arial" pitchFamily="34" charset="0"/>
                <a:ea typeface="Arial" pitchFamily="34" charset="-122"/>
                <a:cs typeface="Arial" pitchFamily="34" charset="-120"/>
              </a:rPr>
              <a:t>OHS Insider</a:t>
            </a:r>
            <a:endParaRPr lang="en-US" sz="850" dirty="0"/>
          </a:p>
        </p:txBody>
      </p:sp>
      <p:sp>
        <p:nvSpPr>
          <p:cNvPr id="5" name="Shape 3"/>
          <p:cNvSpPr/>
          <p:nvPr/>
        </p:nvSpPr>
        <p:spPr>
          <a:xfrm>
            <a:off x="0" y="6675120"/>
            <a:ext cx="12191695" cy="182880"/>
          </a:xfrm>
          <a:prstGeom prst="rect">
            <a:avLst/>
          </a:prstGeom>
          <a:solidFill>
            <a:srgbClr val="B62510"/>
          </a:solidFill>
          <a:ln w="12700">
            <a:solidFill>
              <a:srgbClr val="333333">
                <a:alpha val="0"/>
              </a:srgbClr>
            </a:solidFill>
            <a:prstDash val="solid"/>
          </a:ln>
        </p:spPr>
        <p:txBody>
          <a:bodyPr/>
          <a:lstStyle/>
          <a:p>
            <a:endParaRPr lang="en-CA"/>
          </a:p>
        </p:txBody>
      </p:sp>
      <p:sp>
        <p:nvSpPr>
          <p:cNvPr id="6" name="Text 4"/>
          <p:cNvSpPr/>
          <p:nvPr/>
        </p:nvSpPr>
        <p:spPr>
          <a:xfrm>
            <a:off x="402336" y="6473952"/>
            <a:ext cx="10972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l">
              <a:buNone/>
            </a:pPr>
            <a:r>
              <a:rPr lang="en-US" sz="800" dirty="0">
                <a:solidFill>
                  <a:srgbClr val="62666B"/>
                </a:solidFill>
                <a:latin typeface="Arial" pitchFamily="34" charset="0"/>
                <a:ea typeface="Arial" pitchFamily="34" charset="-122"/>
                <a:cs typeface="Arial" pitchFamily="34" charset="-120"/>
              </a:rPr>
              <a:t>OHS Insider</a:t>
            </a:r>
            <a:endParaRPr lang="en-US" sz="800" dirty="0"/>
          </a:p>
        </p:txBody>
      </p:sp>
      <p:sp>
        <p:nvSpPr>
          <p:cNvPr id="7" name="Text 5"/>
          <p:cNvSpPr/>
          <p:nvPr/>
        </p:nvSpPr>
        <p:spPr>
          <a:xfrm>
            <a:off x="11210544" y="6473952"/>
            <a:ext cx="4114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r">
              <a:buNone/>
            </a:pPr>
            <a:r>
              <a:rPr lang="en-US" sz="800" dirty="0">
                <a:solidFill>
                  <a:srgbClr val="62666B"/>
                </a:solidFill>
                <a:latin typeface="Arial" pitchFamily="34" charset="0"/>
                <a:ea typeface="Arial" pitchFamily="34" charset="-122"/>
                <a:cs typeface="Arial" pitchFamily="34" charset="-120"/>
              </a:rPr>
              <a:t>10</a:t>
            </a:r>
            <a:endParaRPr lang="en-US" sz="800" dirty="0"/>
          </a:p>
        </p:txBody>
      </p:sp>
      <p:pic>
        <p:nvPicPr>
          <p:cNvPr id="8" name="Image 0" descr="/mnt/data/a_high_resolution_realistic_office_workroom_scene_batch_2.png"/>
          <p:cNvPicPr>
            <a:picLocks noChangeAspect="1"/>
          </p:cNvPicPr>
          <p:nvPr/>
        </p:nvPicPr>
        <p:blipFill>
          <a:blip r:embed="rId3"/>
          <a:srcRect l="5000" r="8480"/>
          <a:stretch/>
        </p:blipFill>
        <p:spPr>
          <a:xfrm>
            <a:off x="6583680" y="1280160"/>
            <a:ext cx="4709160" cy="3063240"/>
          </a:xfrm>
          <a:prstGeom prst="rect">
            <a:avLst/>
          </a:prstGeom>
        </p:spPr>
      </p:pic>
      <p:sp>
        <p:nvSpPr>
          <p:cNvPr id="9" name="Text 6"/>
          <p:cNvSpPr/>
          <p:nvPr/>
        </p:nvSpPr>
        <p:spPr>
          <a:xfrm>
            <a:off x="777240" y="1600200"/>
            <a:ext cx="2377440" cy="594360"/>
          </a:xfrm>
          <a:prstGeom prst="roundRect">
            <a:avLst/>
          </a:prstGeom>
          <a:solidFill>
            <a:srgbClr val="E8F0F6"/>
          </a:solidFill>
          <a:ln w="12700">
            <a:solidFill>
              <a:srgbClr val="DADDE0"/>
            </a:solidFill>
          </a:ln>
        </p:spPr>
        <p:txBody>
          <a:bodyPr wrap="square" lIns="1778" tIns="1778" rIns="1778" bIns="1778" rtlCol="0" anchor="ctr">
            <a:normAutofit/>
          </a:bodyPr>
          <a:lstStyle/>
          <a:p>
            <a:pPr marL="0" indent="0" algn="ctr">
              <a:buNone/>
            </a:pPr>
            <a:r>
              <a:rPr lang="en-US" sz="1500" b="1" dirty="0">
                <a:solidFill>
                  <a:srgbClr val="25272B"/>
                </a:solidFill>
                <a:latin typeface="Arial" pitchFamily="34" charset="0"/>
                <a:ea typeface="Arial" pitchFamily="34" charset="-122"/>
                <a:cs typeface="Arial" pitchFamily="34" charset="-120"/>
              </a:rPr>
              <a:t>Photos and measurements</a:t>
            </a:r>
            <a:endParaRPr lang="en-US" sz="1500" dirty="0"/>
          </a:p>
        </p:txBody>
      </p:sp>
      <p:sp>
        <p:nvSpPr>
          <p:cNvPr id="10" name="Text 7"/>
          <p:cNvSpPr/>
          <p:nvPr/>
        </p:nvSpPr>
        <p:spPr>
          <a:xfrm>
            <a:off x="3520440" y="1600200"/>
            <a:ext cx="2377440" cy="594360"/>
          </a:xfrm>
          <a:prstGeom prst="roundRect">
            <a:avLst/>
          </a:prstGeom>
          <a:solidFill>
            <a:srgbClr val="E8F2EC"/>
          </a:solidFill>
          <a:ln w="12700">
            <a:solidFill>
              <a:srgbClr val="DADDE0"/>
            </a:solidFill>
          </a:ln>
        </p:spPr>
        <p:txBody>
          <a:bodyPr wrap="square" lIns="1778" tIns="1778" rIns="1778" bIns="1778" rtlCol="0" anchor="ctr">
            <a:normAutofit/>
          </a:bodyPr>
          <a:lstStyle/>
          <a:p>
            <a:pPr marL="0" indent="0" algn="ctr">
              <a:buNone/>
            </a:pPr>
            <a:r>
              <a:rPr lang="en-US" sz="1500" b="1" dirty="0">
                <a:solidFill>
                  <a:srgbClr val="25272B"/>
                </a:solidFill>
                <a:latin typeface="Arial" pitchFamily="34" charset="0"/>
                <a:ea typeface="Arial" pitchFamily="34" charset="-122"/>
                <a:cs typeface="Arial" pitchFamily="34" charset="-120"/>
              </a:rPr>
              <a:t>Equipment and materials</a:t>
            </a:r>
            <a:endParaRPr lang="en-US" sz="1500" dirty="0"/>
          </a:p>
        </p:txBody>
      </p:sp>
      <p:sp>
        <p:nvSpPr>
          <p:cNvPr id="11" name="Text 8"/>
          <p:cNvSpPr/>
          <p:nvPr/>
        </p:nvSpPr>
        <p:spPr>
          <a:xfrm>
            <a:off x="777240" y="2468880"/>
            <a:ext cx="2377440" cy="594360"/>
          </a:xfrm>
          <a:prstGeom prst="roundRect">
            <a:avLst/>
          </a:prstGeom>
          <a:solidFill>
            <a:srgbClr val="F6EFE2"/>
          </a:solidFill>
          <a:ln w="12700">
            <a:solidFill>
              <a:srgbClr val="DADDE0"/>
            </a:solidFill>
          </a:ln>
        </p:spPr>
        <p:txBody>
          <a:bodyPr wrap="square" lIns="1778" tIns="1778" rIns="1778" bIns="1778" rtlCol="0" anchor="ctr">
            <a:normAutofit/>
          </a:bodyPr>
          <a:lstStyle/>
          <a:p>
            <a:pPr marL="0" indent="0" algn="ctr">
              <a:buNone/>
            </a:pPr>
            <a:r>
              <a:rPr lang="en-US" sz="1500" b="1" dirty="0">
                <a:solidFill>
                  <a:srgbClr val="25272B"/>
                </a:solidFill>
                <a:latin typeface="Arial" pitchFamily="34" charset="0"/>
                <a:ea typeface="Arial" pitchFamily="34" charset="-122"/>
                <a:cs typeface="Arial" pitchFamily="34" charset="-120"/>
              </a:rPr>
              <a:t>Procedures and permits</a:t>
            </a:r>
            <a:endParaRPr lang="en-US" sz="1500" dirty="0"/>
          </a:p>
        </p:txBody>
      </p:sp>
      <p:sp>
        <p:nvSpPr>
          <p:cNvPr id="12" name="Text 9"/>
          <p:cNvSpPr/>
          <p:nvPr/>
        </p:nvSpPr>
        <p:spPr>
          <a:xfrm>
            <a:off x="3520440" y="2468880"/>
            <a:ext cx="2377440" cy="594360"/>
          </a:xfrm>
          <a:prstGeom prst="roundRect">
            <a:avLst/>
          </a:prstGeom>
          <a:solidFill>
            <a:srgbClr val="ECEDEF"/>
          </a:solidFill>
          <a:ln w="12700">
            <a:solidFill>
              <a:srgbClr val="DADDE0"/>
            </a:solidFill>
          </a:ln>
        </p:spPr>
        <p:txBody>
          <a:bodyPr wrap="square" lIns="1778" tIns="1778" rIns="1778" bIns="1778" rtlCol="0" anchor="ctr">
            <a:normAutofit/>
          </a:bodyPr>
          <a:lstStyle/>
          <a:p>
            <a:pPr marL="0" indent="0" algn="ctr">
              <a:buNone/>
            </a:pPr>
            <a:r>
              <a:rPr lang="en-US" sz="1500" b="1" dirty="0">
                <a:solidFill>
                  <a:srgbClr val="25272B"/>
                </a:solidFill>
                <a:latin typeface="Arial" pitchFamily="34" charset="0"/>
                <a:ea typeface="Arial" pitchFamily="34" charset="-122"/>
                <a:cs typeface="Arial" pitchFamily="34" charset="-120"/>
              </a:rPr>
              <a:t>Training and competency</a:t>
            </a:r>
            <a:endParaRPr lang="en-US" sz="1500" dirty="0"/>
          </a:p>
        </p:txBody>
      </p:sp>
      <p:sp>
        <p:nvSpPr>
          <p:cNvPr id="13" name="Text 10"/>
          <p:cNvSpPr/>
          <p:nvPr/>
        </p:nvSpPr>
        <p:spPr>
          <a:xfrm>
            <a:off x="777240" y="3337560"/>
            <a:ext cx="2377440" cy="594360"/>
          </a:xfrm>
          <a:prstGeom prst="roundRect">
            <a:avLst/>
          </a:prstGeom>
          <a:solidFill>
            <a:srgbClr val="FFFFFF"/>
          </a:solidFill>
          <a:ln w="12700">
            <a:solidFill>
              <a:srgbClr val="DADDE0"/>
            </a:solidFill>
          </a:ln>
        </p:spPr>
        <p:txBody>
          <a:bodyPr wrap="square" lIns="1778" tIns="1778" rIns="1778" bIns="1778" rtlCol="0" anchor="ctr">
            <a:normAutofit/>
          </a:bodyPr>
          <a:lstStyle/>
          <a:p>
            <a:pPr marL="0" indent="0" algn="ctr">
              <a:buNone/>
            </a:pPr>
            <a:r>
              <a:rPr lang="en-US" sz="1500" b="1" dirty="0">
                <a:solidFill>
                  <a:srgbClr val="25272B"/>
                </a:solidFill>
                <a:latin typeface="Arial" pitchFamily="34" charset="0"/>
                <a:ea typeface="Arial" pitchFamily="34" charset="-122"/>
                <a:cs typeface="Arial" pitchFamily="34" charset="-120"/>
              </a:rPr>
              <a:t>Schedules and workload</a:t>
            </a:r>
            <a:endParaRPr lang="en-US" sz="1500" dirty="0"/>
          </a:p>
        </p:txBody>
      </p:sp>
      <p:sp>
        <p:nvSpPr>
          <p:cNvPr id="14" name="Text 11"/>
          <p:cNvSpPr/>
          <p:nvPr/>
        </p:nvSpPr>
        <p:spPr>
          <a:xfrm>
            <a:off x="3520440" y="3337560"/>
            <a:ext cx="2377440" cy="594360"/>
          </a:xfrm>
          <a:prstGeom prst="roundRect">
            <a:avLst/>
          </a:prstGeom>
          <a:solidFill>
            <a:srgbClr val="F6E7E4"/>
          </a:solidFill>
          <a:ln w="12700">
            <a:solidFill>
              <a:srgbClr val="DADDE0"/>
            </a:solidFill>
          </a:ln>
        </p:spPr>
        <p:txBody>
          <a:bodyPr wrap="square" lIns="1778" tIns="1778" rIns="1778" bIns="1778" rtlCol="0" anchor="ctr">
            <a:normAutofit/>
          </a:bodyPr>
          <a:lstStyle/>
          <a:p>
            <a:pPr marL="0" indent="0" algn="ctr">
              <a:buNone/>
            </a:pPr>
            <a:r>
              <a:rPr lang="en-US" sz="1500" b="1" dirty="0">
                <a:solidFill>
                  <a:srgbClr val="25272B"/>
                </a:solidFill>
                <a:latin typeface="Arial" pitchFamily="34" charset="0"/>
                <a:ea typeface="Arial" pitchFamily="34" charset="-122"/>
                <a:cs typeface="Arial" pitchFamily="34" charset="-120"/>
              </a:rPr>
              <a:t>Maintenance and inspection records</a:t>
            </a:r>
            <a:endParaRPr lang="en-US" sz="1500" dirty="0"/>
          </a:p>
        </p:txBody>
      </p:sp>
      <p:sp>
        <p:nvSpPr>
          <p:cNvPr id="15" name="Text 12"/>
          <p:cNvSpPr/>
          <p:nvPr/>
        </p:nvSpPr>
        <p:spPr>
          <a:xfrm>
            <a:off x="914400" y="5257800"/>
            <a:ext cx="10332720" cy="548640"/>
          </a:xfrm>
          <a:prstGeom prst="rect">
            <a:avLst/>
          </a:prstGeom>
          <a:solidFill>
            <a:srgbClr val="F6E7E4"/>
          </a:solidFill>
          <a:ln>
            <a:solidFill>
              <a:srgbClr val="FFFFFF">
                <a:alpha val="0"/>
              </a:srgbClr>
            </a:solidFill>
          </a:ln>
        </p:spPr>
        <p:txBody>
          <a:bodyPr wrap="square" lIns="1524" tIns="1524" rIns="1524" bIns="1524" rtlCol="0" anchor="ctr">
            <a:normAutofit/>
          </a:bodyPr>
          <a:lstStyle/>
          <a:p>
            <a:pPr marL="0" indent="0" algn="l">
              <a:buNone/>
            </a:pPr>
            <a:r>
              <a:rPr lang="en-US" sz="1600" b="1" dirty="0">
                <a:solidFill>
                  <a:srgbClr val="B62510"/>
                </a:solidFill>
                <a:latin typeface="Arial" pitchFamily="34" charset="0"/>
                <a:ea typeface="Arial" pitchFamily="34" charset="-122"/>
                <a:cs typeface="Arial" pitchFamily="34" charset="-120"/>
              </a:rPr>
              <a:t>The file should show what was reviewed, not just what was concluded.</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10896"/>
            <a:ext cx="2926080" cy="219456"/>
          </a:xfrm>
          <a:prstGeom prst="rect">
            <a:avLst/>
          </a:prstGeom>
          <a:solidFill>
            <a:srgbClr val="FFFFFF">
              <a:alpha val="0"/>
            </a:srgbClr>
          </a:solidFill>
          <a:ln>
            <a:solidFill>
              <a:srgbClr val="FFFFFF">
                <a:alpha val="0"/>
              </a:srgbClr>
            </a:solidFill>
          </a:ln>
        </p:spPr>
        <p:txBody>
          <a:bodyPr wrap="square" lIns="1016" tIns="1016" rIns="1016" bIns="1016" rtlCol="0" anchor="t">
            <a:normAutofit/>
          </a:bodyPr>
          <a:lstStyle/>
          <a:p>
            <a:pPr marL="0" indent="0" algn="l">
              <a:buNone/>
            </a:pPr>
            <a:r>
              <a:rPr lang="en-US" sz="1050" b="1" dirty="0">
                <a:solidFill>
                  <a:srgbClr val="B62510"/>
                </a:solidFill>
                <a:latin typeface="Arial" pitchFamily="34" charset="0"/>
                <a:ea typeface="Arial" pitchFamily="34" charset="-122"/>
                <a:cs typeface="Arial" pitchFamily="34" charset="-120"/>
              </a:rPr>
              <a:t>INTERVIEW PRACTICES</a:t>
            </a:r>
            <a:endParaRPr lang="en-US" sz="1050" dirty="0"/>
          </a:p>
        </p:txBody>
      </p:sp>
      <p:sp>
        <p:nvSpPr>
          <p:cNvPr id="3" name="Text 1"/>
          <p:cNvSpPr/>
          <p:nvPr/>
        </p:nvSpPr>
        <p:spPr>
          <a:xfrm>
            <a:off x="502920" y="658368"/>
            <a:ext cx="9692640" cy="530352"/>
          </a:xfrm>
          <a:prstGeom prst="rect">
            <a:avLst/>
          </a:prstGeom>
          <a:solidFill>
            <a:srgbClr val="FFFFFF">
              <a:alpha val="0"/>
            </a:srgbClr>
          </a:solidFill>
          <a:ln>
            <a:solidFill>
              <a:srgbClr val="FFFFFF">
                <a:alpha val="0"/>
              </a:srgbClr>
            </a:solidFill>
          </a:ln>
        </p:spPr>
        <p:txBody>
          <a:bodyPr wrap="square" lIns="0" tIns="0" rIns="0" bIns="0" rtlCol="0" anchor="t">
            <a:normAutofit/>
          </a:bodyPr>
          <a:lstStyle/>
          <a:p>
            <a:pPr marL="0" indent="0" algn="l">
              <a:buNone/>
            </a:pPr>
            <a:r>
              <a:rPr lang="en-US" sz="2800" b="1" dirty="0">
                <a:solidFill>
                  <a:srgbClr val="25272B"/>
                </a:solidFill>
                <a:latin typeface="Arial" pitchFamily="34" charset="0"/>
                <a:ea typeface="Arial" pitchFamily="34" charset="-122"/>
                <a:cs typeface="Arial" pitchFamily="34" charset="-120"/>
              </a:rPr>
              <a:t>Interview for context, not confession</a:t>
            </a:r>
            <a:endParaRPr lang="en-US" sz="2800" dirty="0"/>
          </a:p>
        </p:txBody>
      </p:sp>
      <p:sp>
        <p:nvSpPr>
          <p:cNvPr id="4" name="Text 2"/>
          <p:cNvSpPr/>
          <p:nvPr/>
        </p:nvSpPr>
        <p:spPr>
          <a:xfrm>
            <a:off x="10625328" y="274320"/>
            <a:ext cx="960120" cy="274320"/>
          </a:xfrm>
          <a:prstGeom prst="roundRect">
            <a:avLst/>
          </a:prstGeom>
          <a:solidFill>
            <a:srgbClr val="B62510"/>
          </a:solidFill>
          <a:ln>
            <a:solidFill>
              <a:srgbClr val="FFFFFF">
                <a:alpha val="0"/>
              </a:srgbClr>
            </a:solidFill>
          </a:ln>
        </p:spPr>
        <p:txBody>
          <a:bodyPr wrap="square" lIns="381" tIns="381" rIns="381" bIns="381" rtlCol="0" anchor="ctr">
            <a:normAutofit/>
          </a:bodyPr>
          <a:lstStyle/>
          <a:p>
            <a:pPr marL="0" indent="0" algn="ctr">
              <a:buNone/>
            </a:pPr>
            <a:r>
              <a:rPr lang="en-US" sz="850" b="1" dirty="0">
                <a:solidFill>
                  <a:srgbClr val="FFFFFF"/>
                </a:solidFill>
                <a:latin typeface="Arial" pitchFamily="34" charset="0"/>
                <a:ea typeface="Arial" pitchFamily="34" charset="-122"/>
                <a:cs typeface="Arial" pitchFamily="34" charset="-120"/>
              </a:rPr>
              <a:t>OHS Insider</a:t>
            </a:r>
            <a:endParaRPr lang="en-US" sz="850" dirty="0"/>
          </a:p>
        </p:txBody>
      </p:sp>
      <p:sp>
        <p:nvSpPr>
          <p:cNvPr id="5" name="Shape 3"/>
          <p:cNvSpPr/>
          <p:nvPr/>
        </p:nvSpPr>
        <p:spPr>
          <a:xfrm>
            <a:off x="0" y="6675120"/>
            <a:ext cx="12191695" cy="182880"/>
          </a:xfrm>
          <a:prstGeom prst="rect">
            <a:avLst/>
          </a:prstGeom>
          <a:solidFill>
            <a:srgbClr val="B62510"/>
          </a:solidFill>
          <a:ln w="12700">
            <a:solidFill>
              <a:srgbClr val="333333">
                <a:alpha val="0"/>
              </a:srgbClr>
            </a:solidFill>
            <a:prstDash val="solid"/>
          </a:ln>
        </p:spPr>
        <p:txBody>
          <a:bodyPr/>
          <a:lstStyle/>
          <a:p>
            <a:endParaRPr lang="en-CA"/>
          </a:p>
        </p:txBody>
      </p:sp>
      <p:sp>
        <p:nvSpPr>
          <p:cNvPr id="6" name="Text 4"/>
          <p:cNvSpPr/>
          <p:nvPr/>
        </p:nvSpPr>
        <p:spPr>
          <a:xfrm>
            <a:off x="402336" y="6473952"/>
            <a:ext cx="10972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l">
              <a:buNone/>
            </a:pPr>
            <a:r>
              <a:rPr lang="en-US" sz="800" dirty="0">
                <a:solidFill>
                  <a:srgbClr val="62666B"/>
                </a:solidFill>
                <a:latin typeface="Arial" pitchFamily="34" charset="0"/>
                <a:ea typeface="Arial" pitchFamily="34" charset="-122"/>
                <a:cs typeface="Arial" pitchFamily="34" charset="-120"/>
              </a:rPr>
              <a:t>OHS Insider</a:t>
            </a:r>
            <a:endParaRPr lang="en-US" sz="800" dirty="0"/>
          </a:p>
        </p:txBody>
      </p:sp>
      <p:sp>
        <p:nvSpPr>
          <p:cNvPr id="7" name="Text 5"/>
          <p:cNvSpPr/>
          <p:nvPr/>
        </p:nvSpPr>
        <p:spPr>
          <a:xfrm>
            <a:off x="11210544" y="6473952"/>
            <a:ext cx="4114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r">
              <a:buNone/>
            </a:pPr>
            <a:r>
              <a:rPr lang="en-US" sz="800" dirty="0">
                <a:solidFill>
                  <a:srgbClr val="62666B"/>
                </a:solidFill>
                <a:latin typeface="Arial" pitchFamily="34" charset="0"/>
                <a:ea typeface="Arial" pitchFamily="34" charset="-122"/>
                <a:cs typeface="Arial" pitchFamily="34" charset="-120"/>
              </a:rPr>
              <a:t>11</a:t>
            </a:r>
            <a:endParaRPr lang="en-US" sz="800" dirty="0"/>
          </a:p>
        </p:txBody>
      </p:sp>
      <p:pic>
        <p:nvPicPr>
          <p:cNvPr id="8" name="Image 0" descr="/mnt/data/a_wide_well_lit_office_conference_scene_viewed_fr_batch_3.png"/>
          <p:cNvPicPr>
            <a:picLocks noChangeAspect="1"/>
          </p:cNvPicPr>
          <p:nvPr/>
        </p:nvPicPr>
        <p:blipFill>
          <a:blip r:embed="rId3"/>
          <a:srcRect l="10000" r="3821"/>
          <a:stretch/>
        </p:blipFill>
        <p:spPr>
          <a:xfrm>
            <a:off x="6675120" y="1417320"/>
            <a:ext cx="4480560" cy="2926080"/>
          </a:xfrm>
          <a:prstGeom prst="rect">
            <a:avLst/>
          </a:prstGeom>
        </p:spPr>
      </p:pic>
      <p:sp>
        <p:nvSpPr>
          <p:cNvPr id="9" name="Text 6"/>
          <p:cNvSpPr/>
          <p:nvPr/>
        </p:nvSpPr>
        <p:spPr>
          <a:xfrm>
            <a:off x="868680" y="1645920"/>
            <a:ext cx="5212080" cy="457200"/>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l">
              <a:buNone/>
            </a:pPr>
            <a:r>
              <a:rPr lang="en-US" sz="2200" b="1" dirty="0">
                <a:solidFill>
                  <a:srgbClr val="B62510"/>
                </a:solidFill>
                <a:latin typeface="Arial" pitchFamily="34" charset="0"/>
                <a:ea typeface="Arial" pitchFamily="34" charset="-122"/>
                <a:cs typeface="Arial" pitchFamily="34" charset="-120"/>
              </a:rPr>
              <a:t>Ask for the conditions around the event</a:t>
            </a:r>
            <a:endParaRPr lang="en-US" sz="2200" dirty="0"/>
          </a:p>
        </p:txBody>
      </p:sp>
      <p:sp>
        <p:nvSpPr>
          <p:cNvPr id="10" name="Text 7"/>
          <p:cNvSpPr/>
          <p:nvPr/>
        </p:nvSpPr>
        <p:spPr>
          <a:xfrm>
            <a:off x="868680" y="2331720"/>
            <a:ext cx="5166360" cy="457200"/>
          </a:xfrm>
          <a:prstGeom prst="roundRect">
            <a:avLst/>
          </a:prstGeom>
          <a:solidFill>
            <a:srgbClr val="E8F0F6"/>
          </a:solidFill>
          <a:ln w="12700">
            <a:solidFill>
              <a:srgbClr val="DADDE0"/>
            </a:solidFill>
          </a:ln>
        </p:spPr>
        <p:txBody>
          <a:bodyPr wrap="square" lIns="1778" tIns="1778" rIns="1778" bIns="1778" rtlCol="0" anchor="ctr">
            <a:normAutofit/>
          </a:bodyPr>
          <a:lstStyle/>
          <a:p>
            <a:pPr marL="0" indent="0" algn="l">
              <a:buNone/>
            </a:pPr>
            <a:r>
              <a:rPr lang="en-US" sz="1600" dirty="0">
                <a:solidFill>
                  <a:srgbClr val="25272B"/>
                </a:solidFill>
                <a:latin typeface="Arial" pitchFamily="34" charset="0"/>
                <a:ea typeface="Arial" pitchFamily="34" charset="-122"/>
                <a:cs typeface="Arial" pitchFamily="34" charset="-120"/>
              </a:rPr>
              <a:t>What task was underway?</a:t>
            </a:r>
            <a:endParaRPr lang="en-US" sz="1600" dirty="0"/>
          </a:p>
        </p:txBody>
      </p:sp>
      <p:sp>
        <p:nvSpPr>
          <p:cNvPr id="11" name="Text 8"/>
          <p:cNvSpPr/>
          <p:nvPr/>
        </p:nvSpPr>
        <p:spPr>
          <a:xfrm>
            <a:off x="868680" y="2990088"/>
            <a:ext cx="5166360" cy="457200"/>
          </a:xfrm>
          <a:prstGeom prst="roundRect">
            <a:avLst/>
          </a:prstGeom>
          <a:solidFill>
            <a:srgbClr val="FFFFFF"/>
          </a:solidFill>
          <a:ln w="12700">
            <a:solidFill>
              <a:srgbClr val="DADDE0"/>
            </a:solidFill>
          </a:ln>
        </p:spPr>
        <p:txBody>
          <a:bodyPr wrap="square" lIns="1778" tIns="1778" rIns="1778" bIns="1778" rtlCol="0" anchor="ctr">
            <a:normAutofit/>
          </a:bodyPr>
          <a:lstStyle/>
          <a:p>
            <a:pPr marL="0" indent="0" algn="l">
              <a:buNone/>
            </a:pPr>
            <a:r>
              <a:rPr lang="en-US" sz="1600" dirty="0">
                <a:solidFill>
                  <a:srgbClr val="25272B"/>
                </a:solidFill>
                <a:latin typeface="Arial" pitchFamily="34" charset="0"/>
                <a:ea typeface="Arial" pitchFamily="34" charset="-122"/>
                <a:cs typeface="Arial" pitchFamily="34" charset="-120"/>
              </a:rPr>
              <a:t>What cues or information were available?</a:t>
            </a:r>
            <a:endParaRPr lang="en-US" sz="1600" dirty="0"/>
          </a:p>
        </p:txBody>
      </p:sp>
      <p:sp>
        <p:nvSpPr>
          <p:cNvPr id="12" name="Text 9"/>
          <p:cNvSpPr/>
          <p:nvPr/>
        </p:nvSpPr>
        <p:spPr>
          <a:xfrm>
            <a:off x="868680" y="3648456"/>
            <a:ext cx="5166360" cy="457200"/>
          </a:xfrm>
          <a:prstGeom prst="roundRect">
            <a:avLst/>
          </a:prstGeom>
          <a:solidFill>
            <a:srgbClr val="E8F0F6"/>
          </a:solidFill>
          <a:ln w="12700">
            <a:solidFill>
              <a:srgbClr val="DADDE0"/>
            </a:solidFill>
          </a:ln>
        </p:spPr>
        <p:txBody>
          <a:bodyPr wrap="square" lIns="1778" tIns="1778" rIns="1778" bIns="1778" rtlCol="0" anchor="ctr">
            <a:normAutofit/>
          </a:bodyPr>
          <a:lstStyle/>
          <a:p>
            <a:pPr marL="0" indent="0" algn="l">
              <a:buNone/>
            </a:pPr>
            <a:r>
              <a:rPr lang="en-US" sz="1600" dirty="0">
                <a:solidFill>
                  <a:srgbClr val="25272B"/>
                </a:solidFill>
                <a:latin typeface="Arial" pitchFamily="34" charset="0"/>
                <a:ea typeface="Arial" pitchFamily="34" charset="-122"/>
                <a:cs typeface="Arial" pitchFamily="34" charset="-120"/>
              </a:rPr>
              <a:t>What pressure, interruption, or constraint was present?</a:t>
            </a:r>
            <a:endParaRPr lang="en-US" sz="1600" dirty="0"/>
          </a:p>
        </p:txBody>
      </p:sp>
      <p:sp>
        <p:nvSpPr>
          <p:cNvPr id="13" name="Text 10"/>
          <p:cNvSpPr/>
          <p:nvPr/>
        </p:nvSpPr>
        <p:spPr>
          <a:xfrm>
            <a:off x="868680" y="4306824"/>
            <a:ext cx="5166360" cy="457200"/>
          </a:xfrm>
          <a:prstGeom prst="roundRect">
            <a:avLst/>
          </a:prstGeom>
          <a:solidFill>
            <a:srgbClr val="FFFFFF"/>
          </a:solidFill>
          <a:ln w="12700">
            <a:solidFill>
              <a:srgbClr val="DADDE0"/>
            </a:solidFill>
          </a:ln>
        </p:spPr>
        <p:txBody>
          <a:bodyPr wrap="square" lIns="1778" tIns="1778" rIns="1778" bIns="1778" rtlCol="0" anchor="ctr">
            <a:normAutofit/>
          </a:bodyPr>
          <a:lstStyle/>
          <a:p>
            <a:pPr marL="0" indent="0" algn="l">
              <a:buNone/>
            </a:pPr>
            <a:r>
              <a:rPr lang="en-US" sz="1600" dirty="0">
                <a:solidFill>
                  <a:srgbClr val="25272B"/>
                </a:solidFill>
                <a:latin typeface="Arial" pitchFamily="34" charset="0"/>
                <a:ea typeface="Arial" pitchFamily="34" charset="-122"/>
                <a:cs typeface="Arial" pitchFamily="34" charset="-120"/>
              </a:rPr>
              <a:t>What would make this happen again?</a:t>
            </a:r>
            <a:endParaRPr lang="en-US" sz="1600" dirty="0"/>
          </a:p>
        </p:txBody>
      </p:sp>
      <p:sp>
        <p:nvSpPr>
          <p:cNvPr id="14" name="Text 11"/>
          <p:cNvSpPr/>
          <p:nvPr/>
        </p:nvSpPr>
        <p:spPr>
          <a:xfrm>
            <a:off x="914400" y="5303520"/>
            <a:ext cx="10332720" cy="548640"/>
          </a:xfrm>
          <a:prstGeom prst="rect">
            <a:avLst/>
          </a:prstGeom>
          <a:solidFill>
            <a:srgbClr val="F6E7E4"/>
          </a:solidFill>
          <a:ln>
            <a:solidFill>
              <a:srgbClr val="FFFFFF">
                <a:alpha val="0"/>
              </a:srgbClr>
            </a:solidFill>
          </a:ln>
        </p:spPr>
        <p:txBody>
          <a:bodyPr wrap="square" lIns="1524" tIns="1524" rIns="1524" bIns="1524" rtlCol="0" anchor="ctr">
            <a:normAutofit/>
          </a:bodyPr>
          <a:lstStyle/>
          <a:p>
            <a:pPr marL="0" indent="0" algn="l">
              <a:buNone/>
            </a:pPr>
            <a:r>
              <a:rPr lang="en-US" sz="1500" b="1" dirty="0">
                <a:solidFill>
                  <a:srgbClr val="B62510"/>
                </a:solidFill>
                <a:latin typeface="Arial" pitchFamily="34" charset="0"/>
                <a:ea typeface="Arial" pitchFamily="34" charset="-122"/>
                <a:cs typeface="Arial" pitchFamily="34" charset="-120"/>
              </a:rPr>
              <a:t>A blame-focused interview explains the worker. A context-focused interview explains the system.</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10896"/>
            <a:ext cx="2926080" cy="219456"/>
          </a:xfrm>
          <a:prstGeom prst="rect">
            <a:avLst/>
          </a:prstGeom>
          <a:solidFill>
            <a:srgbClr val="FFFFFF">
              <a:alpha val="0"/>
            </a:srgbClr>
          </a:solidFill>
          <a:ln>
            <a:solidFill>
              <a:srgbClr val="FFFFFF">
                <a:alpha val="0"/>
              </a:srgbClr>
            </a:solidFill>
          </a:ln>
        </p:spPr>
        <p:txBody>
          <a:bodyPr wrap="square" lIns="1016" tIns="1016" rIns="1016" bIns="1016" rtlCol="0" anchor="t">
            <a:normAutofit/>
          </a:bodyPr>
          <a:lstStyle/>
          <a:p>
            <a:pPr marL="0" indent="0" algn="l">
              <a:buNone/>
            </a:pPr>
            <a:r>
              <a:rPr lang="en-US" sz="1050" b="1" dirty="0">
                <a:solidFill>
                  <a:srgbClr val="B62510"/>
                </a:solidFill>
                <a:latin typeface="Arial" pitchFamily="34" charset="0"/>
                <a:ea typeface="Arial" pitchFamily="34" charset="-122"/>
                <a:cs typeface="Arial" pitchFamily="34" charset="-120"/>
              </a:rPr>
              <a:t>INVESTIGATION DISCIPLINE</a:t>
            </a:r>
            <a:endParaRPr lang="en-US" sz="1050" dirty="0"/>
          </a:p>
        </p:txBody>
      </p:sp>
      <p:sp>
        <p:nvSpPr>
          <p:cNvPr id="3" name="Text 1"/>
          <p:cNvSpPr/>
          <p:nvPr/>
        </p:nvSpPr>
        <p:spPr>
          <a:xfrm>
            <a:off x="502920" y="658368"/>
            <a:ext cx="9692640" cy="530352"/>
          </a:xfrm>
          <a:prstGeom prst="rect">
            <a:avLst/>
          </a:prstGeom>
          <a:solidFill>
            <a:srgbClr val="FFFFFF">
              <a:alpha val="0"/>
            </a:srgbClr>
          </a:solidFill>
          <a:ln>
            <a:solidFill>
              <a:srgbClr val="FFFFFF">
                <a:alpha val="0"/>
              </a:srgbClr>
            </a:solidFill>
          </a:ln>
        </p:spPr>
        <p:txBody>
          <a:bodyPr wrap="square" lIns="0" tIns="0" rIns="0" bIns="0" rtlCol="0" anchor="t">
            <a:normAutofit/>
          </a:bodyPr>
          <a:lstStyle/>
          <a:p>
            <a:pPr marL="0" indent="0" algn="l">
              <a:buNone/>
            </a:pPr>
            <a:r>
              <a:rPr lang="en-US" sz="2700" b="1" dirty="0">
                <a:solidFill>
                  <a:srgbClr val="25272B"/>
                </a:solidFill>
                <a:latin typeface="Arial" pitchFamily="34" charset="0"/>
                <a:ea typeface="Arial" pitchFamily="34" charset="-122"/>
                <a:cs typeface="Arial" pitchFamily="34" charset="-120"/>
              </a:rPr>
              <a:t>Hindsight bias makes weak conclusions feel obvious</a:t>
            </a:r>
            <a:endParaRPr lang="en-US" sz="2700" dirty="0"/>
          </a:p>
        </p:txBody>
      </p:sp>
      <p:sp>
        <p:nvSpPr>
          <p:cNvPr id="4" name="Text 2"/>
          <p:cNvSpPr/>
          <p:nvPr/>
        </p:nvSpPr>
        <p:spPr>
          <a:xfrm>
            <a:off x="10625328" y="274320"/>
            <a:ext cx="960120" cy="274320"/>
          </a:xfrm>
          <a:prstGeom prst="roundRect">
            <a:avLst/>
          </a:prstGeom>
          <a:solidFill>
            <a:srgbClr val="B62510"/>
          </a:solidFill>
          <a:ln>
            <a:solidFill>
              <a:srgbClr val="FFFFFF">
                <a:alpha val="0"/>
              </a:srgbClr>
            </a:solidFill>
          </a:ln>
        </p:spPr>
        <p:txBody>
          <a:bodyPr wrap="square" lIns="381" tIns="381" rIns="381" bIns="381" rtlCol="0" anchor="ctr">
            <a:normAutofit/>
          </a:bodyPr>
          <a:lstStyle/>
          <a:p>
            <a:pPr marL="0" indent="0" algn="ctr">
              <a:buNone/>
            </a:pPr>
            <a:r>
              <a:rPr lang="en-US" sz="850" b="1" dirty="0">
                <a:solidFill>
                  <a:srgbClr val="FFFFFF"/>
                </a:solidFill>
                <a:latin typeface="Arial" pitchFamily="34" charset="0"/>
                <a:ea typeface="Arial" pitchFamily="34" charset="-122"/>
                <a:cs typeface="Arial" pitchFamily="34" charset="-120"/>
              </a:rPr>
              <a:t>OHS Insider</a:t>
            </a:r>
            <a:endParaRPr lang="en-US" sz="850" dirty="0"/>
          </a:p>
        </p:txBody>
      </p:sp>
      <p:sp>
        <p:nvSpPr>
          <p:cNvPr id="5" name="Shape 3"/>
          <p:cNvSpPr/>
          <p:nvPr/>
        </p:nvSpPr>
        <p:spPr>
          <a:xfrm>
            <a:off x="0" y="6675120"/>
            <a:ext cx="12191695" cy="182880"/>
          </a:xfrm>
          <a:prstGeom prst="rect">
            <a:avLst/>
          </a:prstGeom>
          <a:solidFill>
            <a:srgbClr val="B62510"/>
          </a:solidFill>
          <a:ln w="12700">
            <a:solidFill>
              <a:srgbClr val="333333">
                <a:alpha val="0"/>
              </a:srgbClr>
            </a:solidFill>
            <a:prstDash val="solid"/>
          </a:ln>
        </p:spPr>
        <p:txBody>
          <a:bodyPr/>
          <a:lstStyle/>
          <a:p>
            <a:endParaRPr lang="en-CA"/>
          </a:p>
        </p:txBody>
      </p:sp>
      <p:sp>
        <p:nvSpPr>
          <p:cNvPr id="6" name="Text 4"/>
          <p:cNvSpPr/>
          <p:nvPr/>
        </p:nvSpPr>
        <p:spPr>
          <a:xfrm>
            <a:off x="402336" y="6473952"/>
            <a:ext cx="10972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l">
              <a:buNone/>
            </a:pPr>
            <a:r>
              <a:rPr lang="en-US" sz="800" dirty="0">
                <a:solidFill>
                  <a:srgbClr val="62666B"/>
                </a:solidFill>
                <a:latin typeface="Arial" pitchFamily="34" charset="0"/>
                <a:ea typeface="Arial" pitchFamily="34" charset="-122"/>
                <a:cs typeface="Arial" pitchFamily="34" charset="-120"/>
              </a:rPr>
              <a:t>OHS Insider</a:t>
            </a:r>
            <a:endParaRPr lang="en-US" sz="800" dirty="0"/>
          </a:p>
        </p:txBody>
      </p:sp>
      <p:sp>
        <p:nvSpPr>
          <p:cNvPr id="7" name="Text 5"/>
          <p:cNvSpPr/>
          <p:nvPr/>
        </p:nvSpPr>
        <p:spPr>
          <a:xfrm>
            <a:off x="11210544" y="6473952"/>
            <a:ext cx="4114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r">
              <a:buNone/>
            </a:pPr>
            <a:r>
              <a:rPr lang="en-US" sz="800" dirty="0">
                <a:solidFill>
                  <a:srgbClr val="62666B"/>
                </a:solidFill>
                <a:latin typeface="Arial" pitchFamily="34" charset="0"/>
                <a:ea typeface="Arial" pitchFamily="34" charset="-122"/>
                <a:cs typeface="Arial" pitchFamily="34" charset="-120"/>
              </a:rPr>
              <a:t>12</a:t>
            </a:r>
            <a:endParaRPr lang="en-US" sz="800" dirty="0"/>
          </a:p>
        </p:txBody>
      </p:sp>
      <p:sp>
        <p:nvSpPr>
          <p:cNvPr id="8" name="Text 6"/>
          <p:cNvSpPr/>
          <p:nvPr/>
        </p:nvSpPr>
        <p:spPr>
          <a:xfrm>
            <a:off x="1005840" y="1828800"/>
            <a:ext cx="4297680" cy="2011680"/>
          </a:xfrm>
          <a:prstGeom prst="roundRect">
            <a:avLst/>
          </a:prstGeom>
          <a:solidFill>
            <a:srgbClr val="F6E7E4"/>
          </a:solidFill>
          <a:ln w="12700">
            <a:solidFill>
              <a:srgbClr val="DADDE0"/>
            </a:solidFill>
          </a:ln>
        </p:spPr>
        <p:txBody>
          <a:bodyPr wrap="square" lIns="1778" tIns="1778" rIns="1778" bIns="1778" rtlCol="0" anchor="ctr">
            <a:normAutofit/>
          </a:bodyPr>
          <a:lstStyle/>
          <a:p>
            <a:pPr marL="0" indent="0" algn="ctr">
              <a:buNone/>
            </a:pPr>
            <a:r>
              <a:rPr lang="en-US" sz="2100" b="1" dirty="0">
                <a:solidFill>
                  <a:srgbClr val="B62510"/>
                </a:solidFill>
                <a:latin typeface="Arial" pitchFamily="34" charset="0"/>
                <a:ea typeface="Arial" pitchFamily="34" charset="-122"/>
                <a:cs typeface="Arial" pitchFamily="34" charset="-120"/>
              </a:rPr>
              <a:t>After the event</a:t>
            </a:r>
            <a:endParaRPr lang="en-US" sz="2100" dirty="0"/>
          </a:p>
          <a:p>
            <a:pPr marL="0" indent="0" algn="ctr">
              <a:buNone/>
            </a:pPr>
            <a:endParaRPr lang="en-US" sz="2100" dirty="0"/>
          </a:p>
          <a:p>
            <a:pPr marL="0" indent="0" algn="ctr">
              <a:buNone/>
            </a:pPr>
            <a:r>
              <a:rPr lang="en-US" sz="2100" b="1" dirty="0">
                <a:solidFill>
                  <a:srgbClr val="B62510"/>
                </a:solidFill>
                <a:latin typeface="Arial" pitchFamily="34" charset="0"/>
                <a:ea typeface="Arial" pitchFamily="34" charset="-122"/>
                <a:cs typeface="Arial" pitchFamily="34" charset="-120"/>
              </a:rPr>
              <a:t>“They should have known better.”</a:t>
            </a:r>
            <a:endParaRPr lang="en-US" sz="2100" dirty="0"/>
          </a:p>
          <a:p>
            <a:pPr marL="0" indent="0" algn="ctr">
              <a:buNone/>
            </a:pPr>
            <a:r>
              <a:rPr lang="en-US" sz="2100" b="1" dirty="0">
                <a:solidFill>
                  <a:srgbClr val="B62510"/>
                </a:solidFill>
                <a:latin typeface="Arial" pitchFamily="34" charset="0"/>
                <a:ea typeface="Arial" pitchFamily="34" charset="-122"/>
                <a:cs typeface="Arial" pitchFamily="34" charset="-120"/>
              </a:rPr>
              <a:t>“The correct choice is obvious.”</a:t>
            </a:r>
            <a:endParaRPr lang="en-US" sz="2100" dirty="0"/>
          </a:p>
        </p:txBody>
      </p:sp>
      <p:sp>
        <p:nvSpPr>
          <p:cNvPr id="9" name="Text 7"/>
          <p:cNvSpPr/>
          <p:nvPr/>
        </p:nvSpPr>
        <p:spPr>
          <a:xfrm>
            <a:off x="6903720" y="1828800"/>
            <a:ext cx="4297680" cy="2011680"/>
          </a:xfrm>
          <a:prstGeom prst="roundRect">
            <a:avLst/>
          </a:prstGeom>
          <a:solidFill>
            <a:srgbClr val="E8F0F6"/>
          </a:solidFill>
          <a:ln w="12700">
            <a:solidFill>
              <a:srgbClr val="DADDE0"/>
            </a:solidFill>
          </a:ln>
        </p:spPr>
        <p:txBody>
          <a:bodyPr wrap="square" lIns="1778" tIns="1778" rIns="1778" bIns="1778" rtlCol="0" anchor="ctr">
            <a:normAutofit/>
          </a:bodyPr>
          <a:lstStyle/>
          <a:p>
            <a:pPr marL="0" indent="0" algn="ctr">
              <a:buNone/>
            </a:pPr>
            <a:r>
              <a:rPr lang="en-US" sz="2100" b="1" dirty="0">
                <a:solidFill>
                  <a:srgbClr val="285E82"/>
                </a:solidFill>
                <a:latin typeface="Arial" pitchFamily="34" charset="0"/>
                <a:ea typeface="Arial" pitchFamily="34" charset="-122"/>
                <a:cs typeface="Arial" pitchFamily="34" charset="-120"/>
              </a:rPr>
              <a:t>In the moment</a:t>
            </a:r>
            <a:endParaRPr lang="en-US" sz="2100" dirty="0"/>
          </a:p>
          <a:p>
            <a:pPr marL="0" indent="0" algn="ctr">
              <a:buNone/>
            </a:pPr>
            <a:endParaRPr lang="en-US" sz="2100" dirty="0"/>
          </a:p>
          <a:p>
            <a:pPr marL="0" indent="0" algn="ctr">
              <a:buNone/>
            </a:pPr>
            <a:r>
              <a:rPr lang="en-US" sz="2100" b="1" dirty="0">
                <a:solidFill>
                  <a:srgbClr val="285E82"/>
                </a:solidFill>
                <a:latin typeface="Arial" pitchFamily="34" charset="0"/>
                <a:ea typeface="Arial" pitchFamily="34" charset="-122"/>
                <a:cs typeface="Arial" pitchFamily="34" charset="-120"/>
              </a:rPr>
              <a:t>Incomplete information</a:t>
            </a:r>
            <a:endParaRPr lang="en-US" sz="2100" dirty="0"/>
          </a:p>
          <a:p>
            <a:pPr marL="0" indent="0" algn="ctr">
              <a:buNone/>
            </a:pPr>
            <a:r>
              <a:rPr lang="en-US" sz="2100" b="1" dirty="0">
                <a:solidFill>
                  <a:srgbClr val="285E82"/>
                </a:solidFill>
                <a:latin typeface="Arial" pitchFamily="34" charset="0"/>
                <a:ea typeface="Arial" pitchFamily="34" charset="-122"/>
                <a:cs typeface="Arial" pitchFamily="34" charset="-120"/>
              </a:rPr>
              <a:t>Real pressure</a:t>
            </a:r>
            <a:endParaRPr lang="en-US" sz="2100" dirty="0"/>
          </a:p>
          <a:p>
            <a:pPr marL="0" indent="0" algn="ctr">
              <a:buNone/>
            </a:pPr>
            <a:r>
              <a:rPr lang="en-US" sz="2100" b="1" dirty="0">
                <a:solidFill>
                  <a:srgbClr val="285E82"/>
                </a:solidFill>
                <a:latin typeface="Arial" pitchFamily="34" charset="0"/>
                <a:ea typeface="Arial" pitchFamily="34" charset="-122"/>
                <a:cs typeface="Arial" pitchFamily="34" charset="-120"/>
              </a:rPr>
              <a:t>Competing priorities</a:t>
            </a:r>
            <a:endParaRPr lang="en-US" sz="2100" dirty="0"/>
          </a:p>
        </p:txBody>
      </p:sp>
      <p:sp>
        <p:nvSpPr>
          <p:cNvPr id="10" name="Text 8"/>
          <p:cNvSpPr/>
          <p:nvPr/>
        </p:nvSpPr>
        <p:spPr>
          <a:xfrm>
            <a:off x="5641848" y="2514600"/>
            <a:ext cx="731520" cy="640080"/>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ctr">
              <a:buNone/>
            </a:pPr>
            <a:r>
              <a:rPr lang="en-US" sz="4800" b="1" dirty="0">
                <a:solidFill>
                  <a:srgbClr val="62666B"/>
                </a:solidFill>
                <a:latin typeface="Arial" pitchFamily="34" charset="0"/>
                <a:ea typeface="Arial" pitchFamily="34" charset="-122"/>
                <a:cs typeface="Arial" pitchFamily="34" charset="-120"/>
              </a:rPr>
              <a:t>≠</a:t>
            </a:r>
            <a:endParaRPr lang="en-US" sz="4800" dirty="0"/>
          </a:p>
        </p:txBody>
      </p:sp>
      <p:sp>
        <p:nvSpPr>
          <p:cNvPr id="11" name="Text 9"/>
          <p:cNvSpPr/>
          <p:nvPr/>
        </p:nvSpPr>
        <p:spPr>
          <a:xfrm>
            <a:off x="914400" y="5166360"/>
            <a:ext cx="10332720" cy="548640"/>
          </a:xfrm>
          <a:prstGeom prst="rect">
            <a:avLst/>
          </a:prstGeom>
          <a:solidFill>
            <a:srgbClr val="F6E7E4"/>
          </a:solidFill>
          <a:ln>
            <a:solidFill>
              <a:srgbClr val="FFFFFF">
                <a:alpha val="0"/>
              </a:srgbClr>
            </a:solidFill>
          </a:ln>
        </p:spPr>
        <p:txBody>
          <a:bodyPr wrap="square" lIns="1524" tIns="1524" rIns="1524" bIns="1524" rtlCol="0" anchor="ctr">
            <a:normAutofit/>
          </a:bodyPr>
          <a:lstStyle/>
          <a:p>
            <a:pPr marL="0" indent="0" algn="l">
              <a:buNone/>
            </a:pPr>
            <a:r>
              <a:rPr lang="en-US" sz="1600" b="1" dirty="0">
                <a:solidFill>
                  <a:srgbClr val="B62510"/>
                </a:solidFill>
                <a:latin typeface="Arial" pitchFamily="34" charset="0"/>
                <a:ea typeface="Arial" pitchFamily="34" charset="-122"/>
                <a:cs typeface="Arial" pitchFamily="34" charset="-120"/>
              </a:rPr>
              <a:t>A good investigation puts the decision back into the conditions that shaped it.</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10896"/>
            <a:ext cx="2926080" cy="219456"/>
          </a:xfrm>
          <a:prstGeom prst="rect">
            <a:avLst/>
          </a:prstGeom>
          <a:solidFill>
            <a:srgbClr val="FFFFFF">
              <a:alpha val="0"/>
            </a:srgbClr>
          </a:solidFill>
          <a:ln>
            <a:solidFill>
              <a:srgbClr val="FFFFFF">
                <a:alpha val="0"/>
              </a:srgbClr>
            </a:solidFill>
          </a:ln>
        </p:spPr>
        <p:txBody>
          <a:bodyPr wrap="square" lIns="1016" tIns="1016" rIns="1016" bIns="1016" rtlCol="0" anchor="t">
            <a:normAutofit/>
          </a:bodyPr>
          <a:lstStyle/>
          <a:p>
            <a:pPr marL="0" indent="0" algn="l">
              <a:buNone/>
            </a:pPr>
            <a:r>
              <a:rPr lang="en-US" sz="1050" b="1" dirty="0">
                <a:solidFill>
                  <a:srgbClr val="B62510"/>
                </a:solidFill>
                <a:latin typeface="Arial" pitchFamily="34" charset="0"/>
                <a:ea typeface="Arial" pitchFamily="34" charset="-122"/>
                <a:cs typeface="Arial" pitchFamily="34" charset="-120"/>
              </a:rPr>
              <a:t>SCENARIO</a:t>
            </a:r>
            <a:endParaRPr lang="en-US" sz="1050" dirty="0"/>
          </a:p>
        </p:txBody>
      </p:sp>
      <p:sp>
        <p:nvSpPr>
          <p:cNvPr id="3" name="Text 1"/>
          <p:cNvSpPr/>
          <p:nvPr/>
        </p:nvSpPr>
        <p:spPr>
          <a:xfrm>
            <a:off x="502920" y="658368"/>
            <a:ext cx="9692640" cy="530352"/>
          </a:xfrm>
          <a:prstGeom prst="rect">
            <a:avLst/>
          </a:prstGeom>
          <a:solidFill>
            <a:srgbClr val="FFFFFF">
              <a:alpha val="0"/>
            </a:srgbClr>
          </a:solidFill>
          <a:ln>
            <a:solidFill>
              <a:srgbClr val="FFFFFF">
                <a:alpha val="0"/>
              </a:srgbClr>
            </a:solidFill>
          </a:ln>
        </p:spPr>
        <p:txBody>
          <a:bodyPr wrap="square" lIns="0" tIns="0" rIns="0" bIns="0" rtlCol="0" anchor="t">
            <a:normAutofit/>
          </a:bodyPr>
          <a:lstStyle/>
          <a:p>
            <a:pPr marL="0" indent="0" algn="l">
              <a:buNone/>
            </a:pPr>
            <a:r>
              <a:rPr lang="en-US" sz="3000" b="1" dirty="0">
                <a:solidFill>
                  <a:srgbClr val="25272B"/>
                </a:solidFill>
                <a:latin typeface="Arial" pitchFamily="34" charset="0"/>
                <a:ea typeface="Arial" pitchFamily="34" charset="-122"/>
                <a:cs typeface="Arial" pitchFamily="34" charset="-120"/>
              </a:rPr>
              <a:t>A slip is not just a slip</a:t>
            </a:r>
            <a:endParaRPr lang="en-US" sz="3000" dirty="0"/>
          </a:p>
        </p:txBody>
      </p:sp>
      <p:sp>
        <p:nvSpPr>
          <p:cNvPr id="4" name="Text 2"/>
          <p:cNvSpPr/>
          <p:nvPr/>
        </p:nvSpPr>
        <p:spPr>
          <a:xfrm>
            <a:off x="10625328" y="274320"/>
            <a:ext cx="960120" cy="274320"/>
          </a:xfrm>
          <a:prstGeom prst="roundRect">
            <a:avLst/>
          </a:prstGeom>
          <a:solidFill>
            <a:srgbClr val="B62510"/>
          </a:solidFill>
          <a:ln>
            <a:solidFill>
              <a:srgbClr val="FFFFFF">
                <a:alpha val="0"/>
              </a:srgbClr>
            </a:solidFill>
          </a:ln>
        </p:spPr>
        <p:txBody>
          <a:bodyPr wrap="square" lIns="381" tIns="381" rIns="381" bIns="381" rtlCol="0" anchor="ctr">
            <a:normAutofit/>
          </a:bodyPr>
          <a:lstStyle/>
          <a:p>
            <a:pPr marL="0" indent="0" algn="ctr">
              <a:buNone/>
            </a:pPr>
            <a:r>
              <a:rPr lang="en-US" sz="850" b="1" dirty="0">
                <a:solidFill>
                  <a:srgbClr val="FFFFFF"/>
                </a:solidFill>
                <a:latin typeface="Arial" pitchFamily="34" charset="0"/>
                <a:ea typeface="Arial" pitchFamily="34" charset="-122"/>
                <a:cs typeface="Arial" pitchFamily="34" charset="-120"/>
              </a:rPr>
              <a:t>OHS Insider</a:t>
            </a:r>
            <a:endParaRPr lang="en-US" sz="850" dirty="0"/>
          </a:p>
        </p:txBody>
      </p:sp>
      <p:sp>
        <p:nvSpPr>
          <p:cNvPr id="5" name="Shape 3"/>
          <p:cNvSpPr/>
          <p:nvPr/>
        </p:nvSpPr>
        <p:spPr>
          <a:xfrm>
            <a:off x="0" y="6675120"/>
            <a:ext cx="12191695" cy="182880"/>
          </a:xfrm>
          <a:prstGeom prst="rect">
            <a:avLst/>
          </a:prstGeom>
          <a:solidFill>
            <a:srgbClr val="B62510"/>
          </a:solidFill>
          <a:ln w="12700">
            <a:solidFill>
              <a:srgbClr val="333333">
                <a:alpha val="0"/>
              </a:srgbClr>
            </a:solidFill>
            <a:prstDash val="solid"/>
          </a:ln>
        </p:spPr>
        <p:txBody>
          <a:bodyPr/>
          <a:lstStyle/>
          <a:p>
            <a:endParaRPr lang="en-CA"/>
          </a:p>
        </p:txBody>
      </p:sp>
      <p:sp>
        <p:nvSpPr>
          <p:cNvPr id="6" name="Text 4"/>
          <p:cNvSpPr/>
          <p:nvPr/>
        </p:nvSpPr>
        <p:spPr>
          <a:xfrm>
            <a:off x="402336" y="6473952"/>
            <a:ext cx="10972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l">
              <a:buNone/>
            </a:pPr>
            <a:r>
              <a:rPr lang="en-US" sz="800" dirty="0">
                <a:solidFill>
                  <a:srgbClr val="62666B"/>
                </a:solidFill>
                <a:latin typeface="Arial" pitchFamily="34" charset="0"/>
                <a:ea typeface="Arial" pitchFamily="34" charset="-122"/>
                <a:cs typeface="Arial" pitchFamily="34" charset="-120"/>
              </a:rPr>
              <a:t>OHS Insider</a:t>
            </a:r>
            <a:endParaRPr lang="en-US" sz="800" dirty="0"/>
          </a:p>
        </p:txBody>
      </p:sp>
      <p:sp>
        <p:nvSpPr>
          <p:cNvPr id="7" name="Text 5"/>
          <p:cNvSpPr/>
          <p:nvPr/>
        </p:nvSpPr>
        <p:spPr>
          <a:xfrm>
            <a:off x="11210544" y="6473952"/>
            <a:ext cx="4114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r">
              <a:buNone/>
            </a:pPr>
            <a:r>
              <a:rPr lang="en-US" sz="800" dirty="0">
                <a:solidFill>
                  <a:srgbClr val="62666B"/>
                </a:solidFill>
                <a:latin typeface="Arial" pitchFamily="34" charset="0"/>
                <a:ea typeface="Arial" pitchFamily="34" charset="-122"/>
                <a:cs typeface="Arial" pitchFamily="34" charset="-120"/>
              </a:rPr>
              <a:t>13</a:t>
            </a:r>
            <a:endParaRPr lang="en-US" sz="800" dirty="0"/>
          </a:p>
        </p:txBody>
      </p:sp>
      <p:sp>
        <p:nvSpPr>
          <p:cNvPr id="8" name="Text 6"/>
          <p:cNvSpPr/>
          <p:nvPr/>
        </p:nvSpPr>
        <p:spPr>
          <a:xfrm>
            <a:off x="868680" y="1600200"/>
            <a:ext cx="2926080" cy="1828800"/>
          </a:xfrm>
          <a:prstGeom prst="roundRect">
            <a:avLst/>
          </a:prstGeom>
          <a:solidFill>
            <a:srgbClr val="F6E7E4"/>
          </a:solidFill>
          <a:ln w="12700">
            <a:solidFill>
              <a:srgbClr val="DADDE0"/>
            </a:solidFill>
          </a:ln>
        </p:spPr>
        <p:txBody>
          <a:bodyPr wrap="square" lIns="1778" tIns="1778" rIns="1778" bIns="1778" rtlCol="0" anchor="ctr">
            <a:normAutofit/>
          </a:bodyPr>
          <a:lstStyle/>
          <a:p>
            <a:pPr marL="0" indent="0" algn="ctr">
              <a:buNone/>
            </a:pPr>
            <a:r>
              <a:rPr lang="en-US" sz="2100" b="1" dirty="0">
                <a:solidFill>
                  <a:srgbClr val="B62510"/>
                </a:solidFill>
                <a:latin typeface="Arial" pitchFamily="34" charset="0"/>
                <a:ea typeface="Arial" pitchFamily="34" charset="-122"/>
                <a:cs typeface="Arial" pitchFamily="34" charset="-120"/>
              </a:rPr>
              <a:t>Weak finding</a:t>
            </a:r>
            <a:endParaRPr lang="en-US" sz="2100" dirty="0"/>
          </a:p>
          <a:p>
            <a:pPr marL="0" indent="0" algn="ctr">
              <a:buNone/>
            </a:pPr>
            <a:endParaRPr lang="en-US" sz="2100" dirty="0"/>
          </a:p>
          <a:p>
            <a:pPr marL="0" indent="0" algn="ctr">
              <a:buNone/>
            </a:pPr>
            <a:r>
              <a:rPr lang="en-US" sz="2100" b="1" dirty="0">
                <a:solidFill>
                  <a:srgbClr val="B62510"/>
                </a:solidFill>
                <a:latin typeface="Arial" pitchFamily="34" charset="0"/>
                <a:ea typeface="Arial" pitchFamily="34" charset="-122"/>
                <a:cs typeface="Arial" pitchFamily="34" charset="-120"/>
              </a:rPr>
              <a:t>Worker failed to watch footing.</a:t>
            </a:r>
            <a:endParaRPr lang="en-US" sz="2100" dirty="0"/>
          </a:p>
        </p:txBody>
      </p:sp>
      <p:sp>
        <p:nvSpPr>
          <p:cNvPr id="9" name="Text 7"/>
          <p:cNvSpPr/>
          <p:nvPr/>
        </p:nvSpPr>
        <p:spPr>
          <a:xfrm>
            <a:off x="4434840" y="1600200"/>
            <a:ext cx="2926080" cy="2423160"/>
          </a:xfrm>
          <a:prstGeom prst="roundRect">
            <a:avLst/>
          </a:prstGeom>
          <a:solidFill>
            <a:srgbClr val="E8F0F6"/>
          </a:solidFill>
          <a:ln w="12700">
            <a:solidFill>
              <a:srgbClr val="DADDE0"/>
            </a:solidFill>
          </a:ln>
        </p:spPr>
        <p:txBody>
          <a:bodyPr wrap="square" lIns="1778" tIns="1778" rIns="1778" bIns="1778" rtlCol="0" anchor="ctr">
            <a:normAutofit/>
          </a:bodyPr>
          <a:lstStyle/>
          <a:p>
            <a:pPr marL="0" indent="0" algn="ctr">
              <a:buNone/>
            </a:pPr>
            <a:r>
              <a:rPr lang="en-US" sz="1800" b="1" dirty="0">
                <a:solidFill>
                  <a:srgbClr val="285E82"/>
                </a:solidFill>
                <a:latin typeface="Arial" pitchFamily="34" charset="0"/>
                <a:ea typeface="Arial" pitchFamily="34" charset="-122"/>
                <a:cs typeface="Arial" pitchFamily="34" charset="-120"/>
              </a:rPr>
              <a:t>Look deeper</a:t>
            </a:r>
            <a:endParaRPr lang="en-US" sz="1800" dirty="0"/>
          </a:p>
          <a:p>
            <a:pPr marL="0" indent="0" algn="ctr">
              <a:buNone/>
            </a:pPr>
            <a:endParaRPr lang="en-US" sz="1800" dirty="0"/>
          </a:p>
          <a:p>
            <a:pPr marL="0" indent="0" algn="ctr">
              <a:buNone/>
            </a:pPr>
            <a:r>
              <a:rPr lang="en-US" sz="1800" b="1" dirty="0">
                <a:solidFill>
                  <a:srgbClr val="285E82"/>
                </a:solidFill>
                <a:latin typeface="Arial" pitchFamily="34" charset="0"/>
                <a:ea typeface="Arial" pitchFamily="34" charset="-122"/>
                <a:cs typeface="Arial" pitchFamily="34" charset="-120"/>
              </a:rPr>
              <a:t>Surface contamination</a:t>
            </a:r>
            <a:endParaRPr lang="en-US" sz="1800" dirty="0"/>
          </a:p>
          <a:p>
            <a:pPr marL="0" indent="0" algn="ctr">
              <a:buNone/>
            </a:pPr>
            <a:r>
              <a:rPr lang="en-US" sz="1800" b="1" dirty="0">
                <a:solidFill>
                  <a:srgbClr val="285E82"/>
                </a:solidFill>
                <a:latin typeface="Arial" pitchFamily="34" charset="0"/>
                <a:ea typeface="Arial" pitchFamily="34" charset="-122"/>
                <a:cs typeface="Arial" pitchFamily="34" charset="-120"/>
              </a:rPr>
              <a:t>Drainage and housekeeping</a:t>
            </a:r>
            <a:endParaRPr lang="en-US" sz="1800" dirty="0"/>
          </a:p>
          <a:p>
            <a:pPr marL="0" indent="0" algn="ctr">
              <a:buNone/>
            </a:pPr>
            <a:r>
              <a:rPr lang="en-US" sz="1800" b="1" dirty="0">
                <a:solidFill>
                  <a:srgbClr val="285E82"/>
                </a:solidFill>
                <a:latin typeface="Arial" pitchFamily="34" charset="0"/>
                <a:ea typeface="Arial" pitchFamily="34" charset="-122"/>
                <a:cs typeface="Arial" pitchFamily="34" charset="-120"/>
              </a:rPr>
              <a:t>Footwear effectiveness</a:t>
            </a:r>
            <a:endParaRPr lang="en-US" sz="1800" dirty="0"/>
          </a:p>
          <a:p>
            <a:pPr marL="0" indent="0" algn="ctr">
              <a:buNone/>
            </a:pPr>
            <a:r>
              <a:rPr lang="en-US" sz="1800" b="1" dirty="0">
                <a:solidFill>
                  <a:srgbClr val="285E82"/>
                </a:solidFill>
                <a:latin typeface="Arial" pitchFamily="34" charset="0"/>
                <a:ea typeface="Arial" pitchFamily="34" charset="-122"/>
                <a:cs typeface="Arial" pitchFamily="34" charset="-120"/>
              </a:rPr>
              <a:t>Prior slips or complaints</a:t>
            </a:r>
            <a:endParaRPr lang="en-US" sz="1800" dirty="0"/>
          </a:p>
        </p:txBody>
      </p:sp>
      <p:sp>
        <p:nvSpPr>
          <p:cNvPr id="10" name="Text 8"/>
          <p:cNvSpPr/>
          <p:nvPr/>
        </p:nvSpPr>
        <p:spPr>
          <a:xfrm>
            <a:off x="8001000" y="1600200"/>
            <a:ext cx="2926080" cy="2423160"/>
          </a:xfrm>
          <a:prstGeom prst="roundRect">
            <a:avLst/>
          </a:prstGeom>
          <a:solidFill>
            <a:srgbClr val="E8F2EC"/>
          </a:solidFill>
          <a:ln w="12700">
            <a:solidFill>
              <a:srgbClr val="DADDE0"/>
            </a:solidFill>
          </a:ln>
        </p:spPr>
        <p:txBody>
          <a:bodyPr wrap="square" lIns="1778" tIns="1778" rIns="1778" bIns="1778" rtlCol="0" anchor="ctr">
            <a:normAutofit/>
          </a:bodyPr>
          <a:lstStyle/>
          <a:p>
            <a:pPr marL="0" indent="0" algn="ctr">
              <a:buNone/>
            </a:pPr>
            <a:r>
              <a:rPr lang="en-US" sz="1800" b="1" dirty="0">
                <a:solidFill>
                  <a:srgbClr val="3F8558"/>
                </a:solidFill>
                <a:latin typeface="Arial" pitchFamily="34" charset="0"/>
                <a:ea typeface="Arial" pitchFamily="34" charset="-122"/>
                <a:cs typeface="Arial" pitchFamily="34" charset="-120"/>
              </a:rPr>
              <a:t>Stronger fix</a:t>
            </a:r>
            <a:endParaRPr lang="en-US" sz="1800" dirty="0"/>
          </a:p>
          <a:p>
            <a:pPr marL="0" indent="0" algn="ctr">
              <a:buNone/>
            </a:pPr>
            <a:endParaRPr lang="en-US" sz="1800" dirty="0"/>
          </a:p>
          <a:p>
            <a:pPr marL="0" indent="0" algn="ctr">
              <a:buNone/>
            </a:pPr>
            <a:r>
              <a:rPr lang="en-US" sz="1800" b="1" dirty="0">
                <a:solidFill>
                  <a:srgbClr val="3F8558"/>
                </a:solidFill>
                <a:latin typeface="Arial" pitchFamily="34" charset="0"/>
                <a:ea typeface="Arial" pitchFamily="34" charset="-122"/>
                <a:cs typeface="Arial" pitchFamily="34" charset="-120"/>
              </a:rPr>
              <a:t>Change the condition</a:t>
            </a:r>
            <a:endParaRPr lang="en-US" sz="1800" dirty="0"/>
          </a:p>
          <a:p>
            <a:pPr marL="0" indent="0" algn="ctr">
              <a:buNone/>
            </a:pPr>
            <a:r>
              <a:rPr lang="en-US" sz="1800" b="1" dirty="0">
                <a:solidFill>
                  <a:srgbClr val="3F8558"/>
                </a:solidFill>
                <a:latin typeface="Arial" pitchFamily="34" charset="0"/>
                <a:ea typeface="Arial" pitchFamily="34" charset="-122"/>
                <a:cs typeface="Arial" pitchFamily="34" charset="-120"/>
              </a:rPr>
              <a:t>Tighten inspections</a:t>
            </a:r>
            <a:endParaRPr lang="en-US" sz="1800" dirty="0"/>
          </a:p>
          <a:p>
            <a:pPr marL="0" indent="0" algn="ctr">
              <a:buNone/>
            </a:pPr>
            <a:r>
              <a:rPr lang="en-US" sz="1800" b="1" dirty="0">
                <a:solidFill>
                  <a:srgbClr val="3F8558"/>
                </a:solidFill>
                <a:latin typeface="Arial" pitchFamily="34" charset="0"/>
                <a:ea typeface="Arial" pitchFamily="34" charset="-122"/>
                <a:cs typeface="Arial" pitchFamily="34" charset="-120"/>
              </a:rPr>
              <a:t>Verify housekeeping</a:t>
            </a:r>
            <a:endParaRPr lang="en-US" sz="1800" dirty="0"/>
          </a:p>
          <a:p>
            <a:pPr marL="0" indent="0" algn="ctr">
              <a:buNone/>
            </a:pPr>
            <a:r>
              <a:rPr lang="en-US" sz="1800" b="1" dirty="0">
                <a:solidFill>
                  <a:srgbClr val="3F8558"/>
                </a:solidFill>
                <a:latin typeface="Arial" pitchFamily="34" charset="0"/>
                <a:ea typeface="Arial" pitchFamily="34" charset="-122"/>
                <a:cs typeface="Arial" pitchFamily="34" charset="-120"/>
              </a:rPr>
              <a:t>Review trend data</a:t>
            </a:r>
            <a:endParaRPr lang="en-US" sz="1800" dirty="0"/>
          </a:p>
        </p:txBody>
      </p:sp>
      <p:sp>
        <p:nvSpPr>
          <p:cNvPr id="11" name="Text 9"/>
          <p:cNvSpPr/>
          <p:nvPr/>
        </p:nvSpPr>
        <p:spPr>
          <a:xfrm>
            <a:off x="914400" y="5257800"/>
            <a:ext cx="10332720" cy="548640"/>
          </a:xfrm>
          <a:prstGeom prst="rect">
            <a:avLst/>
          </a:prstGeom>
          <a:solidFill>
            <a:srgbClr val="F6E7E4"/>
          </a:solidFill>
          <a:ln>
            <a:solidFill>
              <a:srgbClr val="FFFFFF">
                <a:alpha val="0"/>
              </a:srgbClr>
            </a:solidFill>
          </a:ln>
        </p:spPr>
        <p:txBody>
          <a:bodyPr wrap="square" lIns="1524" tIns="1524" rIns="1524" bIns="1524" rtlCol="0" anchor="ctr">
            <a:normAutofit/>
          </a:bodyPr>
          <a:lstStyle/>
          <a:p>
            <a:pPr marL="0" indent="0" algn="l">
              <a:buNone/>
            </a:pPr>
            <a:r>
              <a:rPr lang="en-US" sz="1500" b="1" dirty="0">
                <a:solidFill>
                  <a:srgbClr val="B62510"/>
                </a:solidFill>
                <a:latin typeface="Arial" pitchFamily="34" charset="0"/>
                <a:ea typeface="Arial" pitchFamily="34" charset="-122"/>
                <a:cs typeface="Arial" pitchFamily="34" charset="-120"/>
              </a:rPr>
              <a:t>The investigation should identify the unsafe system condition, not only what the worker stepped on.</a:t>
            </a:r>
            <a:endParaRPr lang="en-US" sz="15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10896"/>
            <a:ext cx="2926080" cy="219456"/>
          </a:xfrm>
          <a:prstGeom prst="rect">
            <a:avLst/>
          </a:prstGeom>
          <a:solidFill>
            <a:srgbClr val="FFFFFF">
              <a:alpha val="0"/>
            </a:srgbClr>
          </a:solidFill>
          <a:ln>
            <a:solidFill>
              <a:srgbClr val="FFFFFF">
                <a:alpha val="0"/>
              </a:srgbClr>
            </a:solidFill>
          </a:ln>
        </p:spPr>
        <p:txBody>
          <a:bodyPr wrap="square" lIns="1016" tIns="1016" rIns="1016" bIns="1016" rtlCol="0" anchor="t">
            <a:normAutofit/>
          </a:bodyPr>
          <a:lstStyle/>
          <a:p>
            <a:pPr marL="0" indent="0" algn="l">
              <a:buNone/>
            </a:pPr>
            <a:r>
              <a:rPr lang="en-US" sz="1050" b="1" dirty="0">
                <a:solidFill>
                  <a:srgbClr val="B62510"/>
                </a:solidFill>
                <a:latin typeface="Arial" pitchFamily="34" charset="0"/>
                <a:ea typeface="Arial" pitchFamily="34" charset="-122"/>
                <a:cs typeface="Arial" pitchFamily="34" charset="-120"/>
              </a:rPr>
              <a:t>SCENARIO</a:t>
            </a:r>
            <a:endParaRPr lang="en-US" sz="1050" dirty="0"/>
          </a:p>
        </p:txBody>
      </p:sp>
      <p:sp>
        <p:nvSpPr>
          <p:cNvPr id="3" name="Text 1"/>
          <p:cNvSpPr/>
          <p:nvPr/>
        </p:nvSpPr>
        <p:spPr>
          <a:xfrm>
            <a:off x="502920" y="658368"/>
            <a:ext cx="9692640" cy="530352"/>
          </a:xfrm>
          <a:prstGeom prst="rect">
            <a:avLst/>
          </a:prstGeom>
          <a:solidFill>
            <a:srgbClr val="FFFFFF">
              <a:alpha val="0"/>
            </a:srgbClr>
          </a:solidFill>
          <a:ln>
            <a:solidFill>
              <a:srgbClr val="FFFFFF">
                <a:alpha val="0"/>
              </a:srgbClr>
            </a:solidFill>
          </a:ln>
        </p:spPr>
        <p:txBody>
          <a:bodyPr wrap="square" lIns="0" tIns="0" rIns="0" bIns="0" rtlCol="0" anchor="t">
            <a:normAutofit/>
          </a:bodyPr>
          <a:lstStyle/>
          <a:p>
            <a:pPr marL="0" indent="0" algn="l">
              <a:buNone/>
            </a:pPr>
            <a:r>
              <a:rPr lang="en-US" sz="2900" b="1" dirty="0">
                <a:solidFill>
                  <a:srgbClr val="25272B"/>
                </a:solidFill>
                <a:latin typeface="Arial" pitchFamily="34" charset="0"/>
                <a:ea typeface="Arial" pitchFamily="34" charset="-122"/>
                <a:cs typeface="Arial" pitchFamily="34" charset="-120"/>
              </a:rPr>
              <a:t>A lockout miss is a control warning</a:t>
            </a:r>
            <a:endParaRPr lang="en-US" sz="2900" dirty="0"/>
          </a:p>
        </p:txBody>
      </p:sp>
      <p:sp>
        <p:nvSpPr>
          <p:cNvPr id="4" name="Text 2"/>
          <p:cNvSpPr/>
          <p:nvPr/>
        </p:nvSpPr>
        <p:spPr>
          <a:xfrm>
            <a:off x="10625328" y="274320"/>
            <a:ext cx="960120" cy="274320"/>
          </a:xfrm>
          <a:prstGeom prst="roundRect">
            <a:avLst/>
          </a:prstGeom>
          <a:solidFill>
            <a:srgbClr val="B62510"/>
          </a:solidFill>
          <a:ln>
            <a:solidFill>
              <a:srgbClr val="FFFFFF">
                <a:alpha val="0"/>
              </a:srgbClr>
            </a:solidFill>
          </a:ln>
        </p:spPr>
        <p:txBody>
          <a:bodyPr wrap="square" lIns="381" tIns="381" rIns="381" bIns="381" rtlCol="0" anchor="ctr">
            <a:normAutofit/>
          </a:bodyPr>
          <a:lstStyle/>
          <a:p>
            <a:pPr marL="0" indent="0" algn="ctr">
              <a:buNone/>
            </a:pPr>
            <a:r>
              <a:rPr lang="en-US" sz="850" b="1" dirty="0">
                <a:solidFill>
                  <a:srgbClr val="FFFFFF"/>
                </a:solidFill>
                <a:latin typeface="Arial" pitchFamily="34" charset="0"/>
                <a:ea typeface="Arial" pitchFamily="34" charset="-122"/>
                <a:cs typeface="Arial" pitchFamily="34" charset="-120"/>
              </a:rPr>
              <a:t>OHS Insider</a:t>
            </a:r>
            <a:endParaRPr lang="en-US" sz="850" dirty="0"/>
          </a:p>
        </p:txBody>
      </p:sp>
      <p:sp>
        <p:nvSpPr>
          <p:cNvPr id="5" name="Shape 3"/>
          <p:cNvSpPr/>
          <p:nvPr/>
        </p:nvSpPr>
        <p:spPr>
          <a:xfrm>
            <a:off x="0" y="6675120"/>
            <a:ext cx="12191695" cy="182880"/>
          </a:xfrm>
          <a:prstGeom prst="rect">
            <a:avLst/>
          </a:prstGeom>
          <a:solidFill>
            <a:srgbClr val="B62510"/>
          </a:solidFill>
          <a:ln w="12700">
            <a:solidFill>
              <a:srgbClr val="333333">
                <a:alpha val="0"/>
              </a:srgbClr>
            </a:solidFill>
            <a:prstDash val="solid"/>
          </a:ln>
        </p:spPr>
        <p:txBody>
          <a:bodyPr/>
          <a:lstStyle/>
          <a:p>
            <a:endParaRPr lang="en-CA"/>
          </a:p>
        </p:txBody>
      </p:sp>
      <p:sp>
        <p:nvSpPr>
          <p:cNvPr id="6" name="Text 4"/>
          <p:cNvSpPr/>
          <p:nvPr/>
        </p:nvSpPr>
        <p:spPr>
          <a:xfrm>
            <a:off x="402336" y="6473952"/>
            <a:ext cx="10972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l">
              <a:buNone/>
            </a:pPr>
            <a:r>
              <a:rPr lang="en-US" sz="800" dirty="0">
                <a:solidFill>
                  <a:srgbClr val="62666B"/>
                </a:solidFill>
                <a:latin typeface="Arial" pitchFamily="34" charset="0"/>
                <a:ea typeface="Arial" pitchFamily="34" charset="-122"/>
                <a:cs typeface="Arial" pitchFamily="34" charset="-120"/>
              </a:rPr>
              <a:t>OHS Insider</a:t>
            </a:r>
            <a:endParaRPr lang="en-US" sz="800" dirty="0"/>
          </a:p>
        </p:txBody>
      </p:sp>
      <p:sp>
        <p:nvSpPr>
          <p:cNvPr id="7" name="Text 5"/>
          <p:cNvSpPr/>
          <p:nvPr/>
        </p:nvSpPr>
        <p:spPr>
          <a:xfrm>
            <a:off x="11210544" y="6473952"/>
            <a:ext cx="4114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r">
              <a:buNone/>
            </a:pPr>
            <a:r>
              <a:rPr lang="en-US" sz="800" dirty="0">
                <a:solidFill>
                  <a:srgbClr val="62666B"/>
                </a:solidFill>
                <a:latin typeface="Arial" pitchFamily="34" charset="0"/>
                <a:ea typeface="Arial" pitchFamily="34" charset="-122"/>
                <a:cs typeface="Arial" pitchFamily="34" charset="-120"/>
              </a:rPr>
              <a:t>14</a:t>
            </a:r>
            <a:endParaRPr lang="en-US" sz="800" dirty="0"/>
          </a:p>
        </p:txBody>
      </p:sp>
      <p:pic>
        <p:nvPicPr>
          <p:cNvPr id="8" name="Image 0" descr="/mnt/data/a_realistic_industrial_factory_plant_interior_scen_batch_4.png"/>
          <p:cNvPicPr>
            <a:picLocks noChangeAspect="1"/>
          </p:cNvPicPr>
          <p:nvPr/>
        </p:nvPicPr>
        <p:blipFill>
          <a:blip r:embed="rId3"/>
          <a:srcRect l="5000" r="5818"/>
          <a:stretch/>
        </p:blipFill>
        <p:spPr>
          <a:xfrm>
            <a:off x="731520" y="1417320"/>
            <a:ext cx="4709160" cy="2971800"/>
          </a:xfrm>
          <a:prstGeom prst="rect">
            <a:avLst/>
          </a:prstGeom>
        </p:spPr>
      </p:pic>
      <p:sp>
        <p:nvSpPr>
          <p:cNvPr id="9" name="Text 6"/>
          <p:cNvSpPr/>
          <p:nvPr/>
        </p:nvSpPr>
        <p:spPr>
          <a:xfrm>
            <a:off x="5943600" y="1508760"/>
            <a:ext cx="5166360" cy="2788920"/>
          </a:xfrm>
          <a:prstGeom prst="roundRect">
            <a:avLst/>
          </a:prstGeom>
          <a:solidFill>
            <a:srgbClr val="FFFFFF"/>
          </a:solidFill>
          <a:ln w="12700">
            <a:solidFill>
              <a:srgbClr val="DADDE0"/>
            </a:solidFill>
          </a:ln>
        </p:spPr>
        <p:txBody>
          <a:bodyPr wrap="square" lIns="1778" tIns="1778" rIns="1778" bIns="1778" rtlCol="0" anchor="ctr">
            <a:normAutofit/>
          </a:bodyPr>
          <a:lstStyle/>
          <a:p>
            <a:pPr marL="0" indent="0" algn="l">
              <a:buNone/>
            </a:pPr>
            <a:r>
              <a:rPr lang="en-US" sz="1700" dirty="0">
                <a:solidFill>
                  <a:srgbClr val="25272B"/>
                </a:solidFill>
                <a:latin typeface="Arial" pitchFamily="34" charset="0"/>
                <a:ea typeface="Arial" pitchFamily="34" charset="-122"/>
                <a:cs typeface="Arial" pitchFamily="34" charset="-120"/>
              </a:rPr>
              <a:t>Questions to test the control system</a:t>
            </a:r>
            <a:endParaRPr lang="en-US" sz="1700" dirty="0"/>
          </a:p>
          <a:p>
            <a:pPr marL="0" indent="0" algn="l">
              <a:buNone/>
            </a:pPr>
            <a:endParaRPr lang="en-US" sz="1700" dirty="0"/>
          </a:p>
          <a:p>
            <a:pPr marL="0" indent="0" algn="l">
              <a:buNone/>
            </a:pPr>
            <a:r>
              <a:rPr lang="en-US" sz="1700" dirty="0">
                <a:solidFill>
                  <a:srgbClr val="25272B"/>
                </a:solidFill>
                <a:latin typeface="Arial" pitchFamily="34" charset="0"/>
                <a:ea typeface="Arial" pitchFamily="34" charset="-122"/>
                <a:cs typeface="Arial" pitchFamily="34" charset="-120"/>
              </a:rPr>
              <a:t>• Was the procedure clear and practical?</a:t>
            </a:r>
            <a:endParaRPr lang="en-US" sz="1700" dirty="0"/>
          </a:p>
          <a:p>
            <a:pPr marL="0" indent="0" algn="l">
              <a:buNone/>
            </a:pPr>
            <a:r>
              <a:rPr lang="en-US" sz="1700" dirty="0">
                <a:solidFill>
                  <a:srgbClr val="25272B"/>
                </a:solidFill>
                <a:latin typeface="Arial" pitchFamily="34" charset="0"/>
                <a:ea typeface="Arial" pitchFamily="34" charset="-122"/>
                <a:cs typeface="Arial" pitchFamily="34" charset="-120"/>
              </a:rPr>
              <a:t>• Were isolation points labelled?</a:t>
            </a:r>
            <a:endParaRPr lang="en-US" sz="1700" dirty="0"/>
          </a:p>
          <a:p>
            <a:pPr marL="0" indent="0" algn="l">
              <a:buNone/>
            </a:pPr>
            <a:r>
              <a:rPr lang="en-US" sz="1700" dirty="0">
                <a:solidFill>
                  <a:srgbClr val="25272B"/>
                </a:solidFill>
                <a:latin typeface="Arial" pitchFamily="34" charset="0"/>
                <a:ea typeface="Arial" pitchFamily="34" charset="-122"/>
                <a:cs typeface="Arial" pitchFamily="34" charset="-120"/>
              </a:rPr>
              <a:t>• Did pressure shorten the process?</a:t>
            </a:r>
            <a:endParaRPr lang="en-US" sz="1700" dirty="0"/>
          </a:p>
          <a:p>
            <a:pPr marL="0" indent="0" algn="l">
              <a:buNone/>
            </a:pPr>
            <a:r>
              <a:rPr lang="en-US" sz="1700" dirty="0">
                <a:solidFill>
                  <a:srgbClr val="25272B"/>
                </a:solidFill>
                <a:latin typeface="Arial" pitchFamily="34" charset="0"/>
                <a:ea typeface="Arial" pitchFamily="34" charset="-122"/>
                <a:cs typeface="Arial" pitchFamily="34" charset="-120"/>
              </a:rPr>
              <a:t>• Had similar near misses been reported?</a:t>
            </a:r>
            <a:endParaRPr lang="en-US" sz="1700" dirty="0"/>
          </a:p>
        </p:txBody>
      </p:sp>
      <p:sp>
        <p:nvSpPr>
          <p:cNvPr id="10" name="Text 7"/>
          <p:cNvSpPr/>
          <p:nvPr/>
        </p:nvSpPr>
        <p:spPr>
          <a:xfrm>
            <a:off x="914400" y="5257800"/>
            <a:ext cx="10332720" cy="594360"/>
          </a:xfrm>
          <a:prstGeom prst="rect">
            <a:avLst/>
          </a:prstGeom>
          <a:solidFill>
            <a:srgbClr val="F6E7E4"/>
          </a:solidFill>
          <a:ln>
            <a:solidFill>
              <a:srgbClr val="FFFFFF">
                <a:alpha val="0"/>
              </a:srgbClr>
            </a:solidFill>
          </a:ln>
        </p:spPr>
        <p:txBody>
          <a:bodyPr wrap="square" lIns="1524" tIns="1524" rIns="1524" bIns="1524" rtlCol="0" anchor="ctr">
            <a:normAutofit/>
          </a:bodyPr>
          <a:lstStyle/>
          <a:p>
            <a:pPr marL="0" indent="0" algn="l">
              <a:buNone/>
            </a:pPr>
            <a:r>
              <a:rPr lang="en-US" sz="1500" b="1" dirty="0">
                <a:solidFill>
                  <a:srgbClr val="B62510"/>
                </a:solidFill>
                <a:latin typeface="Arial" pitchFamily="34" charset="0"/>
                <a:ea typeface="Arial" pitchFamily="34" charset="-122"/>
                <a:cs typeface="Arial" pitchFamily="34" charset="-120"/>
              </a:rPr>
              <a:t>Do not treat a hazardous energy near miss as simple negligence. Test whether the control system broke down.</a:t>
            </a:r>
            <a:endParaRPr lang="en-US" sz="15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10896"/>
            <a:ext cx="2926080" cy="219456"/>
          </a:xfrm>
          <a:prstGeom prst="rect">
            <a:avLst/>
          </a:prstGeom>
          <a:solidFill>
            <a:srgbClr val="FFFFFF">
              <a:alpha val="0"/>
            </a:srgbClr>
          </a:solidFill>
          <a:ln>
            <a:solidFill>
              <a:srgbClr val="FFFFFF">
                <a:alpha val="0"/>
              </a:srgbClr>
            </a:solidFill>
          </a:ln>
        </p:spPr>
        <p:txBody>
          <a:bodyPr wrap="square" lIns="1016" tIns="1016" rIns="1016" bIns="1016" rtlCol="0" anchor="t">
            <a:normAutofit/>
          </a:bodyPr>
          <a:lstStyle/>
          <a:p>
            <a:pPr marL="0" indent="0" algn="l">
              <a:buNone/>
            </a:pPr>
            <a:r>
              <a:rPr lang="en-US" sz="1050" b="1" dirty="0">
                <a:solidFill>
                  <a:srgbClr val="B62510"/>
                </a:solidFill>
                <a:latin typeface="Arial" pitchFamily="34" charset="0"/>
                <a:ea typeface="Arial" pitchFamily="34" charset="-122"/>
                <a:cs typeface="Arial" pitchFamily="34" charset="-120"/>
              </a:rPr>
              <a:t>SCENARIO</a:t>
            </a:r>
            <a:endParaRPr lang="en-US" sz="1050" dirty="0"/>
          </a:p>
        </p:txBody>
      </p:sp>
      <p:sp>
        <p:nvSpPr>
          <p:cNvPr id="3" name="Text 1"/>
          <p:cNvSpPr/>
          <p:nvPr/>
        </p:nvSpPr>
        <p:spPr>
          <a:xfrm>
            <a:off x="502920" y="658368"/>
            <a:ext cx="9692640" cy="530352"/>
          </a:xfrm>
          <a:prstGeom prst="rect">
            <a:avLst/>
          </a:prstGeom>
          <a:solidFill>
            <a:srgbClr val="FFFFFF">
              <a:alpha val="0"/>
            </a:srgbClr>
          </a:solidFill>
          <a:ln>
            <a:solidFill>
              <a:srgbClr val="FFFFFF">
                <a:alpha val="0"/>
              </a:srgbClr>
            </a:solidFill>
          </a:ln>
        </p:spPr>
        <p:txBody>
          <a:bodyPr wrap="square" lIns="0" tIns="0" rIns="0" bIns="0" rtlCol="0" anchor="t">
            <a:normAutofit/>
          </a:bodyPr>
          <a:lstStyle/>
          <a:p>
            <a:pPr marL="0" indent="0" algn="l">
              <a:buNone/>
            </a:pPr>
            <a:r>
              <a:rPr lang="en-US" sz="2700" b="1" dirty="0">
                <a:solidFill>
                  <a:srgbClr val="25272B"/>
                </a:solidFill>
                <a:latin typeface="Arial" pitchFamily="34" charset="0"/>
                <a:ea typeface="Arial" pitchFamily="34" charset="-122"/>
                <a:cs typeface="Arial" pitchFamily="34" charset="-120"/>
              </a:rPr>
              <a:t>A lifting injury is not just poor body mechanics</a:t>
            </a:r>
            <a:endParaRPr lang="en-US" sz="2700" dirty="0"/>
          </a:p>
        </p:txBody>
      </p:sp>
      <p:sp>
        <p:nvSpPr>
          <p:cNvPr id="4" name="Text 2"/>
          <p:cNvSpPr/>
          <p:nvPr/>
        </p:nvSpPr>
        <p:spPr>
          <a:xfrm>
            <a:off x="10625328" y="274320"/>
            <a:ext cx="960120" cy="274320"/>
          </a:xfrm>
          <a:prstGeom prst="roundRect">
            <a:avLst/>
          </a:prstGeom>
          <a:solidFill>
            <a:srgbClr val="B62510"/>
          </a:solidFill>
          <a:ln>
            <a:solidFill>
              <a:srgbClr val="FFFFFF">
                <a:alpha val="0"/>
              </a:srgbClr>
            </a:solidFill>
          </a:ln>
        </p:spPr>
        <p:txBody>
          <a:bodyPr wrap="square" lIns="381" tIns="381" rIns="381" bIns="381" rtlCol="0" anchor="ctr">
            <a:normAutofit/>
          </a:bodyPr>
          <a:lstStyle/>
          <a:p>
            <a:pPr marL="0" indent="0" algn="ctr">
              <a:buNone/>
            </a:pPr>
            <a:r>
              <a:rPr lang="en-US" sz="850" b="1" dirty="0">
                <a:solidFill>
                  <a:srgbClr val="FFFFFF"/>
                </a:solidFill>
                <a:latin typeface="Arial" pitchFamily="34" charset="0"/>
                <a:ea typeface="Arial" pitchFamily="34" charset="-122"/>
                <a:cs typeface="Arial" pitchFamily="34" charset="-120"/>
              </a:rPr>
              <a:t>OHS Insider</a:t>
            </a:r>
            <a:endParaRPr lang="en-US" sz="850" dirty="0"/>
          </a:p>
        </p:txBody>
      </p:sp>
      <p:sp>
        <p:nvSpPr>
          <p:cNvPr id="5" name="Shape 3"/>
          <p:cNvSpPr/>
          <p:nvPr/>
        </p:nvSpPr>
        <p:spPr>
          <a:xfrm>
            <a:off x="0" y="6675120"/>
            <a:ext cx="12191695" cy="182880"/>
          </a:xfrm>
          <a:prstGeom prst="rect">
            <a:avLst/>
          </a:prstGeom>
          <a:solidFill>
            <a:srgbClr val="B62510"/>
          </a:solidFill>
          <a:ln w="12700">
            <a:solidFill>
              <a:srgbClr val="333333">
                <a:alpha val="0"/>
              </a:srgbClr>
            </a:solidFill>
            <a:prstDash val="solid"/>
          </a:ln>
        </p:spPr>
        <p:txBody>
          <a:bodyPr/>
          <a:lstStyle/>
          <a:p>
            <a:endParaRPr lang="en-CA"/>
          </a:p>
        </p:txBody>
      </p:sp>
      <p:sp>
        <p:nvSpPr>
          <p:cNvPr id="6" name="Text 4"/>
          <p:cNvSpPr/>
          <p:nvPr/>
        </p:nvSpPr>
        <p:spPr>
          <a:xfrm>
            <a:off x="402336" y="6473952"/>
            <a:ext cx="10972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l">
              <a:buNone/>
            </a:pPr>
            <a:r>
              <a:rPr lang="en-US" sz="800" dirty="0">
                <a:solidFill>
                  <a:srgbClr val="62666B"/>
                </a:solidFill>
                <a:latin typeface="Arial" pitchFamily="34" charset="0"/>
                <a:ea typeface="Arial" pitchFamily="34" charset="-122"/>
                <a:cs typeface="Arial" pitchFamily="34" charset="-120"/>
              </a:rPr>
              <a:t>OHS Insider</a:t>
            </a:r>
            <a:endParaRPr lang="en-US" sz="800" dirty="0"/>
          </a:p>
        </p:txBody>
      </p:sp>
      <p:sp>
        <p:nvSpPr>
          <p:cNvPr id="7" name="Text 5"/>
          <p:cNvSpPr/>
          <p:nvPr/>
        </p:nvSpPr>
        <p:spPr>
          <a:xfrm>
            <a:off x="11210544" y="6473952"/>
            <a:ext cx="4114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r">
              <a:buNone/>
            </a:pPr>
            <a:r>
              <a:rPr lang="en-US" sz="800" dirty="0">
                <a:solidFill>
                  <a:srgbClr val="62666B"/>
                </a:solidFill>
                <a:latin typeface="Arial" pitchFamily="34" charset="0"/>
                <a:ea typeface="Arial" pitchFamily="34" charset="-122"/>
                <a:cs typeface="Arial" pitchFamily="34" charset="-120"/>
              </a:rPr>
              <a:t>15</a:t>
            </a:r>
            <a:endParaRPr lang="en-US" sz="800" dirty="0"/>
          </a:p>
        </p:txBody>
      </p:sp>
      <p:sp>
        <p:nvSpPr>
          <p:cNvPr id="8" name="Text 6"/>
          <p:cNvSpPr/>
          <p:nvPr/>
        </p:nvSpPr>
        <p:spPr>
          <a:xfrm>
            <a:off x="868680" y="1600200"/>
            <a:ext cx="2651760" cy="1463040"/>
          </a:xfrm>
          <a:prstGeom prst="roundRect">
            <a:avLst/>
          </a:prstGeom>
          <a:solidFill>
            <a:srgbClr val="F6E7E4"/>
          </a:solidFill>
          <a:ln w="12700">
            <a:solidFill>
              <a:srgbClr val="DADDE0"/>
            </a:solidFill>
          </a:ln>
        </p:spPr>
        <p:txBody>
          <a:bodyPr wrap="square" lIns="1778" tIns="1778" rIns="1778" bIns="1778" rtlCol="0" anchor="ctr">
            <a:normAutofit/>
          </a:bodyPr>
          <a:lstStyle/>
          <a:p>
            <a:pPr marL="0" indent="0" algn="ctr">
              <a:buNone/>
            </a:pPr>
            <a:r>
              <a:rPr lang="en-US" sz="2000" b="1" dirty="0">
                <a:solidFill>
                  <a:srgbClr val="B62510"/>
                </a:solidFill>
                <a:latin typeface="Arial" pitchFamily="34" charset="0"/>
                <a:ea typeface="Arial" pitchFamily="34" charset="-122"/>
                <a:cs typeface="Arial" pitchFamily="34" charset="-120"/>
              </a:rPr>
              <a:t>The usual finding</a:t>
            </a:r>
            <a:endParaRPr lang="en-US" sz="2000" dirty="0"/>
          </a:p>
          <a:p>
            <a:pPr marL="0" indent="0" algn="ctr">
              <a:buNone/>
            </a:pPr>
            <a:endParaRPr lang="en-US" sz="2000" dirty="0"/>
          </a:p>
          <a:p>
            <a:pPr marL="0" indent="0" algn="ctr">
              <a:buNone/>
            </a:pPr>
            <a:r>
              <a:rPr lang="en-US" sz="2000" b="1" dirty="0">
                <a:solidFill>
                  <a:srgbClr val="B62510"/>
                </a:solidFill>
                <a:latin typeface="Arial" pitchFamily="34" charset="0"/>
                <a:ea typeface="Arial" pitchFamily="34" charset="-122"/>
                <a:cs typeface="Arial" pitchFamily="34" charset="-120"/>
              </a:rPr>
              <a:t>“Improper lifting technique”</a:t>
            </a:r>
            <a:endParaRPr lang="en-US" sz="2000" dirty="0"/>
          </a:p>
        </p:txBody>
      </p:sp>
      <p:sp>
        <p:nvSpPr>
          <p:cNvPr id="9" name="Text 7"/>
          <p:cNvSpPr/>
          <p:nvPr/>
        </p:nvSpPr>
        <p:spPr>
          <a:xfrm>
            <a:off x="3703320" y="1965960"/>
            <a:ext cx="457200" cy="457200"/>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ctr">
              <a:buNone/>
            </a:pPr>
            <a:r>
              <a:rPr lang="en-US" sz="3200" b="1" dirty="0">
                <a:solidFill>
                  <a:srgbClr val="62666B"/>
                </a:solidFill>
                <a:latin typeface="Arial" pitchFamily="34" charset="0"/>
                <a:ea typeface="Arial" pitchFamily="34" charset="-122"/>
                <a:cs typeface="Arial" pitchFamily="34" charset="-120"/>
              </a:rPr>
              <a:t>›</a:t>
            </a:r>
            <a:endParaRPr lang="en-US" sz="3200" dirty="0"/>
          </a:p>
        </p:txBody>
      </p:sp>
      <p:sp>
        <p:nvSpPr>
          <p:cNvPr id="10" name="Text 8"/>
          <p:cNvSpPr/>
          <p:nvPr/>
        </p:nvSpPr>
        <p:spPr>
          <a:xfrm>
            <a:off x="4343400" y="1417320"/>
            <a:ext cx="2926080" cy="2377440"/>
          </a:xfrm>
          <a:prstGeom prst="roundRect">
            <a:avLst/>
          </a:prstGeom>
          <a:solidFill>
            <a:srgbClr val="E8F0F6"/>
          </a:solidFill>
          <a:ln w="12700">
            <a:solidFill>
              <a:srgbClr val="DADDE0"/>
            </a:solidFill>
          </a:ln>
        </p:spPr>
        <p:txBody>
          <a:bodyPr wrap="square" lIns="1778" tIns="1778" rIns="1778" bIns="1778" rtlCol="0" anchor="ctr">
            <a:normAutofit/>
          </a:bodyPr>
          <a:lstStyle/>
          <a:p>
            <a:pPr marL="0" indent="0" algn="ctr">
              <a:buNone/>
            </a:pPr>
            <a:r>
              <a:rPr lang="en-US" sz="1800" b="1" dirty="0">
                <a:solidFill>
                  <a:srgbClr val="285E82"/>
                </a:solidFill>
                <a:latin typeface="Arial" pitchFamily="34" charset="0"/>
                <a:ea typeface="Arial" pitchFamily="34" charset="-122"/>
                <a:cs typeface="Arial" pitchFamily="34" charset="-120"/>
              </a:rPr>
              <a:t>Better questions</a:t>
            </a:r>
            <a:endParaRPr lang="en-US" sz="1800" dirty="0"/>
          </a:p>
          <a:p>
            <a:pPr marL="0" indent="0" algn="ctr">
              <a:buNone/>
            </a:pPr>
            <a:endParaRPr lang="en-US" sz="1800" dirty="0"/>
          </a:p>
          <a:p>
            <a:pPr marL="0" indent="0" algn="ctr">
              <a:buNone/>
            </a:pPr>
            <a:r>
              <a:rPr lang="en-US" sz="1800" b="1" dirty="0">
                <a:solidFill>
                  <a:srgbClr val="285E82"/>
                </a:solidFill>
                <a:latin typeface="Arial" pitchFamily="34" charset="0"/>
                <a:ea typeface="Arial" pitchFamily="34" charset="-122"/>
                <a:cs typeface="Arial" pitchFamily="34" charset="-120"/>
              </a:rPr>
              <a:t>Load weight</a:t>
            </a:r>
            <a:endParaRPr lang="en-US" sz="1800" dirty="0"/>
          </a:p>
          <a:p>
            <a:pPr marL="0" indent="0" algn="ctr">
              <a:buNone/>
            </a:pPr>
            <a:r>
              <a:rPr lang="en-US" sz="1800" b="1" dirty="0">
                <a:solidFill>
                  <a:srgbClr val="285E82"/>
                </a:solidFill>
                <a:latin typeface="Arial" pitchFamily="34" charset="0"/>
                <a:ea typeface="Arial" pitchFamily="34" charset="-122"/>
                <a:cs typeface="Arial" pitchFamily="34" charset="-120"/>
              </a:rPr>
              <a:t>Storage height</a:t>
            </a:r>
            <a:endParaRPr lang="en-US" sz="1800" dirty="0"/>
          </a:p>
          <a:p>
            <a:pPr marL="0" indent="0" algn="ctr">
              <a:buNone/>
            </a:pPr>
            <a:r>
              <a:rPr lang="en-US" sz="1800" b="1" dirty="0">
                <a:solidFill>
                  <a:srgbClr val="285E82"/>
                </a:solidFill>
                <a:latin typeface="Arial" pitchFamily="34" charset="0"/>
                <a:ea typeface="Arial" pitchFamily="34" charset="-122"/>
                <a:cs typeface="Arial" pitchFamily="34" charset="-120"/>
              </a:rPr>
              <a:t>Frequency</a:t>
            </a:r>
            <a:endParaRPr lang="en-US" sz="1800" dirty="0"/>
          </a:p>
          <a:p>
            <a:pPr marL="0" indent="0" algn="ctr">
              <a:buNone/>
            </a:pPr>
            <a:r>
              <a:rPr lang="en-US" sz="1800" b="1" dirty="0">
                <a:solidFill>
                  <a:srgbClr val="285E82"/>
                </a:solidFill>
                <a:latin typeface="Arial" pitchFamily="34" charset="0"/>
                <a:ea typeface="Arial" pitchFamily="34" charset="-122"/>
                <a:cs typeface="Arial" pitchFamily="34" charset="-120"/>
              </a:rPr>
              <a:t>Mechanical aids</a:t>
            </a:r>
            <a:endParaRPr lang="en-US" sz="1800" dirty="0"/>
          </a:p>
          <a:p>
            <a:pPr marL="0" indent="0" algn="ctr">
              <a:buNone/>
            </a:pPr>
            <a:r>
              <a:rPr lang="en-US" sz="1800" b="1" dirty="0">
                <a:solidFill>
                  <a:srgbClr val="285E82"/>
                </a:solidFill>
                <a:latin typeface="Arial" pitchFamily="34" charset="0"/>
                <a:ea typeface="Arial" pitchFamily="34" charset="-122"/>
                <a:cs typeface="Arial" pitchFamily="34" charset="-120"/>
              </a:rPr>
              <a:t>Prior discomfort reports</a:t>
            </a:r>
            <a:endParaRPr lang="en-US" sz="1800" dirty="0"/>
          </a:p>
        </p:txBody>
      </p:sp>
      <p:sp>
        <p:nvSpPr>
          <p:cNvPr id="11" name="Text 9"/>
          <p:cNvSpPr/>
          <p:nvPr/>
        </p:nvSpPr>
        <p:spPr>
          <a:xfrm>
            <a:off x="7452360" y="1965960"/>
            <a:ext cx="457200" cy="457200"/>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ctr">
              <a:buNone/>
            </a:pPr>
            <a:r>
              <a:rPr lang="en-US" sz="3200" b="1" dirty="0">
                <a:solidFill>
                  <a:srgbClr val="62666B"/>
                </a:solidFill>
                <a:latin typeface="Arial" pitchFamily="34" charset="0"/>
                <a:ea typeface="Arial" pitchFamily="34" charset="-122"/>
                <a:cs typeface="Arial" pitchFamily="34" charset="-120"/>
              </a:rPr>
              <a:t>›</a:t>
            </a:r>
            <a:endParaRPr lang="en-US" sz="3200" dirty="0"/>
          </a:p>
        </p:txBody>
      </p:sp>
      <p:sp>
        <p:nvSpPr>
          <p:cNvPr id="12" name="Text 10"/>
          <p:cNvSpPr/>
          <p:nvPr/>
        </p:nvSpPr>
        <p:spPr>
          <a:xfrm>
            <a:off x="8046720" y="1417320"/>
            <a:ext cx="3017520" cy="2377440"/>
          </a:xfrm>
          <a:prstGeom prst="roundRect">
            <a:avLst/>
          </a:prstGeom>
          <a:solidFill>
            <a:srgbClr val="E8F2EC"/>
          </a:solidFill>
          <a:ln w="12700">
            <a:solidFill>
              <a:srgbClr val="DADDE0"/>
            </a:solidFill>
          </a:ln>
        </p:spPr>
        <p:txBody>
          <a:bodyPr wrap="square" lIns="1778" tIns="1778" rIns="1778" bIns="1778" rtlCol="0" anchor="ctr">
            <a:normAutofit/>
          </a:bodyPr>
          <a:lstStyle/>
          <a:p>
            <a:pPr marL="0" indent="0" algn="ctr">
              <a:buNone/>
            </a:pPr>
            <a:r>
              <a:rPr lang="en-US" sz="1800" b="1" dirty="0">
                <a:solidFill>
                  <a:srgbClr val="3F8558"/>
                </a:solidFill>
                <a:latin typeface="Arial" pitchFamily="34" charset="0"/>
                <a:ea typeface="Arial" pitchFamily="34" charset="-122"/>
                <a:cs typeface="Arial" pitchFamily="34" charset="-120"/>
              </a:rPr>
              <a:t>Stronger corrective action</a:t>
            </a:r>
            <a:endParaRPr lang="en-US" sz="1800" dirty="0"/>
          </a:p>
          <a:p>
            <a:pPr marL="0" indent="0" algn="ctr">
              <a:buNone/>
            </a:pPr>
            <a:endParaRPr lang="en-US" sz="1800" dirty="0"/>
          </a:p>
          <a:p>
            <a:pPr marL="0" indent="0" algn="ctr">
              <a:buNone/>
            </a:pPr>
            <a:r>
              <a:rPr lang="en-US" sz="1800" b="1" dirty="0">
                <a:solidFill>
                  <a:srgbClr val="3F8558"/>
                </a:solidFill>
                <a:latin typeface="Arial" pitchFamily="34" charset="0"/>
                <a:ea typeface="Arial" pitchFamily="34" charset="-122"/>
                <a:cs typeface="Arial" pitchFamily="34" charset="-120"/>
              </a:rPr>
              <a:t>Reduce load weight</a:t>
            </a:r>
            <a:endParaRPr lang="en-US" sz="1800" dirty="0"/>
          </a:p>
          <a:p>
            <a:pPr marL="0" indent="0" algn="ctr">
              <a:buNone/>
            </a:pPr>
            <a:r>
              <a:rPr lang="en-US" sz="1800" b="1" dirty="0">
                <a:solidFill>
                  <a:srgbClr val="3F8558"/>
                </a:solidFill>
                <a:latin typeface="Arial" pitchFamily="34" charset="0"/>
                <a:ea typeface="Arial" pitchFamily="34" charset="-122"/>
                <a:cs typeface="Arial" pitchFamily="34" charset="-120"/>
              </a:rPr>
              <a:t>Change storage design</a:t>
            </a:r>
            <a:endParaRPr lang="en-US" sz="1800" dirty="0"/>
          </a:p>
          <a:p>
            <a:pPr marL="0" indent="0" algn="ctr">
              <a:buNone/>
            </a:pPr>
            <a:r>
              <a:rPr lang="en-US" sz="1800" b="1" dirty="0">
                <a:solidFill>
                  <a:srgbClr val="3F8558"/>
                </a:solidFill>
                <a:latin typeface="Arial" pitchFamily="34" charset="0"/>
                <a:ea typeface="Arial" pitchFamily="34" charset="-122"/>
                <a:cs typeface="Arial" pitchFamily="34" charset="-120"/>
              </a:rPr>
              <a:t>Add lift assist</a:t>
            </a:r>
            <a:endParaRPr lang="en-US" sz="1800" dirty="0"/>
          </a:p>
          <a:p>
            <a:pPr marL="0" indent="0" algn="ctr">
              <a:buNone/>
            </a:pPr>
            <a:r>
              <a:rPr lang="en-US" sz="1800" b="1" dirty="0">
                <a:solidFill>
                  <a:srgbClr val="3F8558"/>
                </a:solidFill>
                <a:latin typeface="Arial" pitchFamily="34" charset="0"/>
                <a:ea typeface="Arial" pitchFamily="34" charset="-122"/>
                <a:cs typeface="Arial" pitchFamily="34" charset="-120"/>
              </a:rPr>
              <a:t>Review trend data</a:t>
            </a:r>
            <a:endParaRPr lang="en-US" sz="1800" dirty="0"/>
          </a:p>
        </p:txBody>
      </p:sp>
      <p:sp>
        <p:nvSpPr>
          <p:cNvPr id="13" name="Text 11"/>
          <p:cNvSpPr/>
          <p:nvPr/>
        </p:nvSpPr>
        <p:spPr>
          <a:xfrm>
            <a:off x="914400" y="5257800"/>
            <a:ext cx="10332720" cy="548640"/>
          </a:xfrm>
          <a:prstGeom prst="rect">
            <a:avLst/>
          </a:prstGeom>
          <a:solidFill>
            <a:srgbClr val="F6E7E4"/>
          </a:solidFill>
          <a:ln>
            <a:solidFill>
              <a:srgbClr val="FFFFFF">
                <a:alpha val="0"/>
              </a:srgbClr>
            </a:solidFill>
          </a:ln>
        </p:spPr>
        <p:txBody>
          <a:bodyPr wrap="square" lIns="1524" tIns="1524" rIns="1524" bIns="1524" rtlCol="0" anchor="ctr">
            <a:normAutofit/>
          </a:bodyPr>
          <a:lstStyle/>
          <a:p>
            <a:pPr marL="0" indent="0" algn="l">
              <a:buNone/>
            </a:pPr>
            <a:r>
              <a:rPr lang="en-US" sz="1600" b="1" dirty="0">
                <a:solidFill>
                  <a:srgbClr val="B62510"/>
                </a:solidFill>
                <a:latin typeface="Arial" pitchFamily="34" charset="0"/>
                <a:ea typeface="Arial" pitchFamily="34" charset="-122"/>
                <a:cs typeface="Arial" pitchFamily="34" charset="-120"/>
              </a:rPr>
              <a:t>Technique may matter, but task design often matters more.</a:t>
            </a:r>
            <a:endParaRPr lang="en-US" sz="1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10896"/>
            <a:ext cx="2926080" cy="219456"/>
          </a:xfrm>
          <a:prstGeom prst="rect">
            <a:avLst/>
          </a:prstGeom>
          <a:solidFill>
            <a:srgbClr val="FFFFFF">
              <a:alpha val="0"/>
            </a:srgbClr>
          </a:solidFill>
          <a:ln>
            <a:solidFill>
              <a:srgbClr val="FFFFFF">
                <a:alpha val="0"/>
              </a:srgbClr>
            </a:solidFill>
          </a:ln>
        </p:spPr>
        <p:txBody>
          <a:bodyPr wrap="square" lIns="1016" tIns="1016" rIns="1016" bIns="1016" rtlCol="0" anchor="t">
            <a:normAutofit/>
          </a:bodyPr>
          <a:lstStyle/>
          <a:p>
            <a:pPr marL="0" indent="0" algn="l">
              <a:buNone/>
            </a:pPr>
            <a:r>
              <a:rPr lang="en-US" sz="1050" b="1" dirty="0">
                <a:solidFill>
                  <a:srgbClr val="B62510"/>
                </a:solidFill>
                <a:latin typeface="Arial" pitchFamily="34" charset="0"/>
                <a:ea typeface="Arial" pitchFamily="34" charset="-122"/>
                <a:cs typeface="Arial" pitchFamily="34" charset="-120"/>
              </a:rPr>
              <a:t>DIAGNOSTIC LENS</a:t>
            </a:r>
            <a:endParaRPr lang="en-US" sz="1050" dirty="0"/>
          </a:p>
        </p:txBody>
      </p:sp>
      <p:sp>
        <p:nvSpPr>
          <p:cNvPr id="3" name="Text 1"/>
          <p:cNvSpPr/>
          <p:nvPr/>
        </p:nvSpPr>
        <p:spPr>
          <a:xfrm>
            <a:off x="502920" y="658368"/>
            <a:ext cx="9692640" cy="530352"/>
          </a:xfrm>
          <a:prstGeom prst="rect">
            <a:avLst/>
          </a:prstGeom>
          <a:solidFill>
            <a:srgbClr val="FFFFFF">
              <a:alpha val="0"/>
            </a:srgbClr>
          </a:solidFill>
          <a:ln>
            <a:solidFill>
              <a:srgbClr val="FFFFFF">
                <a:alpha val="0"/>
              </a:srgbClr>
            </a:solidFill>
          </a:ln>
        </p:spPr>
        <p:txBody>
          <a:bodyPr wrap="square" lIns="0" tIns="0" rIns="0" bIns="0" rtlCol="0" anchor="t">
            <a:normAutofit/>
          </a:bodyPr>
          <a:lstStyle/>
          <a:p>
            <a:pPr marL="0" indent="0" algn="l">
              <a:buNone/>
            </a:pPr>
            <a:r>
              <a:rPr lang="en-US" sz="2800" b="1" dirty="0">
                <a:solidFill>
                  <a:srgbClr val="25272B"/>
                </a:solidFill>
                <a:latin typeface="Arial" pitchFamily="34" charset="0"/>
                <a:ea typeface="Arial" pitchFamily="34" charset="-122"/>
                <a:cs typeface="Arial" pitchFamily="34" charset="-120"/>
              </a:rPr>
              <a:t>Where worker error hides system failure</a:t>
            </a:r>
            <a:endParaRPr lang="en-US" sz="2800" dirty="0"/>
          </a:p>
        </p:txBody>
      </p:sp>
      <p:sp>
        <p:nvSpPr>
          <p:cNvPr id="4" name="Text 2"/>
          <p:cNvSpPr/>
          <p:nvPr/>
        </p:nvSpPr>
        <p:spPr>
          <a:xfrm>
            <a:off x="10625328" y="274320"/>
            <a:ext cx="960120" cy="274320"/>
          </a:xfrm>
          <a:prstGeom prst="roundRect">
            <a:avLst/>
          </a:prstGeom>
          <a:solidFill>
            <a:srgbClr val="B62510"/>
          </a:solidFill>
          <a:ln>
            <a:solidFill>
              <a:srgbClr val="FFFFFF">
                <a:alpha val="0"/>
              </a:srgbClr>
            </a:solidFill>
          </a:ln>
        </p:spPr>
        <p:txBody>
          <a:bodyPr wrap="square" lIns="381" tIns="381" rIns="381" bIns="381" rtlCol="0" anchor="ctr">
            <a:normAutofit/>
          </a:bodyPr>
          <a:lstStyle/>
          <a:p>
            <a:pPr marL="0" indent="0" algn="ctr">
              <a:buNone/>
            </a:pPr>
            <a:r>
              <a:rPr lang="en-US" sz="850" b="1" dirty="0">
                <a:solidFill>
                  <a:srgbClr val="FFFFFF"/>
                </a:solidFill>
                <a:latin typeface="Arial" pitchFamily="34" charset="0"/>
                <a:ea typeface="Arial" pitchFamily="34" charset="-122"/>
                <a:cs typeface="Arial" pitchFamily="34" charset="-120"/>
              </a:rPr>
              <a:t>OHS Insider</a:t>
            </a:r>
            <a:endParaRPr lang="en-US" sz="850" dirty="0"/>
          </a:p>
        </p:txBody>
      </p:sp>
      <p:sp>
        <p:nvSpPr>
          <p:cNvPr id="5" name="Shape 3"/>
          <p:cNvSpPr/>
          <p:nvPr/>
        </p:nvSpPr>
        <p:spPr>
          <a:xfrm>
            <a:off x="0" y="6675120"/>
            <a:ext cx="12191695" cy="182880"/>
          </a:xfrm>
          <a:prstGeom prst="rect">
            <a:avLst/>
          </a:prstGeom>
          <a:solidFill>
            <a:srgbClr val="B62510"/>
          </a:solidFill>
          <a:ln w="12700">
            <a:solidFill>
              <a:srgbClr val="333333">
                <a:alpha val="0"/>
              </a:srgbClr>
            </a:solidFill>
            <a:prstDash val="solid"/>
          </a:ln>
        </p:spPr>
        <p:txBody>
          <a:bodyPr/>
          <a:lstStyle/>
          <a:p>
            <a:endParaRPr lang="en-CA"/>
          </a:p>
        </p:txBody>
      </p:sp>
      <p:sp>
        <p:nvSpPr>
          <p:cNvPr id="6" name="Text 4"/>
          <p:cNvSpPr/>
          <p:nvPr/>
        </p:nvSpPr>
        <p:spPr>
          <a:xfrm>
            <a:off x="402336" y="6473952"/>
            <a:ext cx="10972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l">
              <a:buNone/>
            </a:pPr>
            <a:r>
              <a:rPr lang="en-US" sz="800" dirty="0">
                <a:solidFill>
                  <a:srgbClr val="62666B"/>
                </a:solidFill>
                <a:latin typeface="Arial" pitchFamily="34" charset="0"/>
                <a:ea typeface="Arial" pitchFamily="34" charset="-122"/>
                <a:cs typeface="Arial" pitchFamily="34" charset="-120"/>
              </a:rPr>
              <a:t>OHS Insider</a:t>
            </a:r>
            <a:endParaRPr lang="en-US" sz="800" dirty="0"/>
          </a:p>
        </p:txBody>
      </p:sp>
      <p:sp>
        <p:nvSpPr>
          <p:cNvPr id="7" name="Text 5"/>
          <p:cNvSpPr/>
          <p:nvPr/>
        </p:nvSpPr>
        <p:spPr>
          <a:xfrm>
            <a:off x="11210544" y="6473952"/>
            <a:ext cx="4114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r">
              <a:buNone/>
            </a:pPr>
            <a:r>
              <a:rPr lang="en-US" sz="800" dirty="0">
                <a:solidFill>
                  <a:srgbClr val="62666B"/>
                </a:solidFill>
                <a:latin typeface="Arial" pitchFamily="34" charset="0"/>
                <a:ea typeface="Arial" pitchFamily="34" charset="-122"/>
                <a:cs typeface="Arial" pitchFamily="34" charset="-120"/>
              </a:rPr>
              <a:t>16</a:t>
            </a:r>
            <a:endParaRPr lang="en-US" sz="800" dirty="0"/>
          </a:p>
        </p:txBody>
      </p:sp>
      <p:sp>
        <p:nvSpPr>
          <p:cNvPr id="8" name="Text 6"/>
          <p:cNvSpPr/>
          <p:nvPr/>
        </p:nvSpPr>
        <p:spPr>
          <a:xfrm>
            <a:off x="868680" y="1600200"/>
            <a:ext cx="4617720" cy="960120"/>
          </a:xfrm>
          <a:prstGeom prst="roundRect">
            <a:avLst/>
          </a:prstGeom>
          <a:solidFill>
            <a:srgbClr val="E8F0F6"/>
          </a:solidFill>
          <a:ln w="12700">
            <a:solidFill>
              <a:srgbClr val="DADDE0"/>
            </a:solidFill>
          </a:ln>
        </p:spPr>
        <p:txBody>
          <a:bodyPr wrap="square" lIns="1778" tIns="1778" rIns="1778" bIns="1778" rtlCol="0" anchor="ctr">
            <a:normAutofit/>
          </a:bodyPr>
          <a:lstStyle/>
          <a:p>
            <a:pPr marL="0" indent="0" algn="ctr">
              <a:buNone/>
            </a:pPr>
            <a:r>
              <a:rPr lang="en-US" sz="1700" b="1" dirty="0">
                <a:solidFill>
                  <a:srgbClr val="285E82"/>
                </a:solidFill>
                <a:latin typeface="Arial" pitchFamily="34" charset="0"/>
                <a:ea typeface="Arial" pitchFamily="34" charset="-122"/>
                <a:cs typeface="Arial" pitchFamily="34" charset="-120"/>
              </a:rPr>
              <a:t>Inattention</a:t>
            </a:r>
            <a:endParaRPr lang="en-US" sz="1700" dirty="0"/>
          </a:p>
          <a:p>
            <a:pPr marL="0" indent="0" algn="ctr">
              <a:buNone/>
            </a:pPr>
            <a:r>
              <a:rPr lang="en-US" sz="1700" b="1" dirty="0">
                <a:solidFill>
                  <a:srgbClr val="285E82"/>
                </a:solidFill>
                <a:latin typeface="Arial" pitchFamily="34" charset="0"/>
                <a:ea typeface="Arial" pitchFamily="34" charset="-122"/>
                <a:cs typeface="Arial" pitchFamily="34" charset="-120"/>
              </a:rPr>
              <a:t>Fatigue, distraction, poor visibility, competing demands</a:t>
            </a:r>
            <a:endParaRPr lang="en-US" sz="1700" dirty="0"/>
          </a:p>
        </p:txBody>
      </p:sp>
      <p:sp>
        <p:nvSpPr>
          <p:cNvPr id="9" name="Text 7"/>
          <p:cNvSpPr/>
          <p:nvPr/>
        </p:nvSpPr>
        <p:spPr>
          <a:xfrm>
            <a:off x="6126480" y="1600200"/>
            <a:ext cx="4617720" cy="960120"/>
          </a:xfrm>
          <a:prstGeom prst="roundRect">
            <a:avLst/>
          </a:prstGeom>
          <a:solidFill>
            <a:srgbClr val="E8F2EC"/>
          </a:solidFill>
          <a:ln w="12700">
            <a:solidFill>
              <a:srgbClr val="DADDE0"/>
            </a:solidFill>
          </a:ln>
        </p:spPr>
        <p:txBody>
          <a:bodyPr wrap="square" lIns="1778" tIns="1778" rIns="1778" bIns="1778" rtlCol="0" anchor="ctr">
            <a:normAutofit/>
          </a:bodyPr>
          <a:lstStyle/>
          <a:p>
            <a:pPr marL="0" indent="0" algn="ctr">
              <a:buNone/>
            </a:pPr>
            <a:r>
              <a:rPr lang="en-US" sz="1700" b="1" dirty="0">
                <a:solidFill>
                  <a:srgbClr val="3F8558"/>
                </a:solidFill>
                <a:latin typeface="Arial" pitchFamily="34" charset="0"/>
                <a:ea typeface="Arial" pitchFamily="34" charset="-122"/>
                <a:cs typeface="Arial" pitchFamily="34" charset="-120"/>
              </a:rPr>
              <a:t>Rushing</a:t>
            </a:r>
            <a:endParaRPr lang="en-US" sz="1700" dirty="0"/>
          </a:p>
          <a:p>
            <a:pPr marL="0" indent="0" algn="ctr">
              <a:buNone/>
            </a:pPr>
            <a:r>
              <a:rPr lang="en-US" sz="1700" b="1" dirty="0">
                <a:solidFill>
                  <a:srgbClr val="3F8558"/>
                </a:solidFill>
                <a:latin typeface="Arial" pitchFamily="34" charset="0"/>
                <a:ea typeface="Arial" pitchFamily="34" charset="-122"/>
                <a:cs typeface="Arial" pitchFamily="34" charset="-120"/>
              </a:rPr>
              <a:t>Production pressure, understaffing, impractical workflow</a:t>
            </a:r>
            <a:endParaRPr lang="en-US" sz="1700" dirty="0"/>
          </a:p>
        </p:txBody>
      </p:sp>
      <p:sp>
        <p:nvSpPr>
          <p:cNvPr id="10" name="Text 8"/>
          <p:cNvSpPr/>
          <p:nvPr/>
        </p:nvSpPr>
        <p:spPr>
          <a:xfrm>
            <a:off x="868680" y="2834640"/>
            <a:ext cx="4617720" cy="960120"/>
          </a:xfrm>
          <a:prstGeom prst="roundRect">
            <a:avLst/>
          </a:prstGeom>
          <a:solidFill>
            <a:srgbClr val="E8F0F6"/>
          </a:solidFill>
          <a:ln w="12700">
            <a:solidFill>
              <a:srgbClr val="DADDE0"/>
            </a:solidFill>
          </a:ln>
        </p:spPr>
        <p:txBody>
          <a:bodyPr wrap="square" lIns="1778" tIns="1778" rIns="1778" bIns="1778" rtlCol="0" anchor="ctr">
            <a:normAutofit/>
          </a:bodyPr>
          <a:lstStyle/>
          <a:p>
            <a:pPr marL="0" indent="0" algn="ctr">
              <a:buNone/>
            </a:pPr>
            <a:r>
              <a:rPr lang="en-US" sz="1700" b="1" dirty="0">
                <a:solidFill>
                  <a:srgbClr val="285E82"/>
                </a:solidFill>
                <a:latin typeface="Arial" pitchFamily="34" charset="0"/>
                <a:ea typeface="Arial" pitchFamily="34" charset="-122"/>
                <a:cs typeface="Arial" pitchFamily="34" charset="-120"/>
              </a:rPr>
              <a:t>Poor judgment</a:t>
            </a:r>
            <a:endParaRPr lang="en-US" sz="1700" dirty="0"/>
          </a:p>
          <a:p>
            <a:pPr marL="0" indent="0" algn="ctr">
              <a:buNone/>
            </a:pPr>
            <a:r>
              <a:rPr lang="en-US" sz="1700" b="1" dirty="0">
                <a:solidFill>
                  <a:srgbClr val="285E82"/>
                </a:solidFill>
                <a:latin typeface="Arial" pitchFamily="34" charset="0"/>
                <a:ea typeface="Arial" pitchFamily="34" charset="-122"/>
                <a:cs typeface="Arial" pitchFamily="34" charset="-120"/>
              </a:rPr>
              <a:t>Unclear rules, weak supervision, low practical competency</a:t>
            </a:r>
            <a:endParaRPr lang="en-US" sz="1700" dirty="0"/>
          </a:p>
        </p:txBody>
      </p:sp>
      <p:sp>
        <p:nvSpPr>
          <p:cNvPr id="11" name="Text 9"/>
          <p:cNvSpPr/>
          <p:nvPr/>
        </p:nvSpPr>
        <p:spPr>
          <a:xfrm>
            <a:off x="6126480" y="2834640"/>
            <a:ext cx="4617720" cy="960120"/>
          </a:xfrm>
          <a:prstGeom prst="roundRect">
            <a:avLst/>
          </a:prstGeom>
          <a:solidFill>
            <a:srgbClr val="E8F2EC"/>
          </a:solidFill>
          <a:ln w="12700">
            <a:solidFill>
              <a:srgbClr val="DADDE0"/>
            </a:solidFill>
          </a:ln>
        </p:spPr>
        <p:txBody>
          <a:bodyPr wrap="square" lIns="1778" tIns="1778" rIns="1778" bIns="1778" rtlCol="0" anchor="ctr">
            <a:normAutofit/>
          </a:bodyPr>
          <a:lstStyle/>
          <a:p>
            <a:pPr marL="0" indent="0" algn="ctr">
              <a:buNone/>
            </a:pPr>
            <a:r>
              <a:rPr lang="en-US" sz="1700" b="1" dirty="0">
                <a:solidFill>
                  <a:srgbClr val="3F8558"/>
                </a:solidFill>
                <a:latin typeface="Arial" pitchFamily="34" charset="0"/>
                <a:ea typeface="Arial" pitchFamily="34" charset="-122"/>
                <a:cs typeface="Arial" pitchFamily="34" charset="-120"/>
              </a:rPr>
              <a:t>PPE not used</a:t>
            </a:r>
            <a:endParaRPr lang="en-US" sz="1700" dirty="0"/>
          </a:p>
          <a:p>
            <a:pPr marL="0" indent="0" algn="ctr">
              <a:buNone/>
            </a:pPr>
            <a:r>
              <a:rPr lang="en-US" sz="1700" b="1" dirty="0">
                <a:solidFill>
                  <a:srgbClr val="3F8558"/>
                </a:solidFill>
                <a:latin typeface="Arial" pitchFamily="34" charset="0"/>
                <a:ea typeface="Arial" pitchFamily="34" charset="-122"/>
                <a:cs typeface="Arial" pitchFamily="34" charset="-120"/>
              </a:rPr>
              <a:t>Availability, comfort, practicality, weak enforcement</a:t>
            </a:r>
            <a:endParaRPr lang="en-US" sz="1700" dirty="0"/>
          </a:p>
        </p:txBody>
      </p:sp>
      <p:sp>
        <p:nvSpPr>
          <p:cNvPr id="12" name="Text 10"/>
          <p:cNvSpPr/>
          <p:nvPr/>
        </p:nvSpPr>
        <p:spPr>
          <a:xfrm>
            <a:off x="914400" y="5257800"/>
            <a:ext cx="10332720" cy="548640"/>
          </a:xfrm>
          <a:prstGeom prst="rect">
            <a:avLst/>
          </a:prstGeom>
          <a:solidFill>
            <a:srgbClr val="F6E7E4"/>
          </a:solidFill>
          <a:ln>
            <a:solidFill>
              <a:srgbClr val="FFFFFF">
                <a:alpha val="0"/>
              </a:srgbClr>
            </a:solidFill>
          </a:ln>
        </p:spPr>
        <p:txBody>
          <a:bodyPr wrap="square" lIns="1524" tIns="1524" rIns="1524" bIns="1524" rtlCol="0" anchor="ctr">
            <a:normAutofit/>
          </a:bodyPr>
          <a:lstStyle/>
          <a:p>
            <a:pPr marL="0" indent="0" algn="l">
              <a:buNone/>
            </a:pPr>
            <a:r>
              <a:rPr lang="en-US" sz="1600" b="1" dirty="0">
                <a:solidFill>
                  <a:srgbClr val="B62510"/>
                </a:solidFill>
                <a:latin typeface="Arial" pitchFamily="34" charset="0"/>
                <a:ea typeface="Arial" pitchFamily="34" charset="-122"/>
                <a:cs typeface="Arial" pitchFamily="34" charset="-120"/>
              </a:rPr>
              <a:t>Ask whether the same behaviour would likely happen again under the same conditions.</a:t>
            </a:r>
            <a:endParaRPr lang="en-US" sz="1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10896"/>
            <a:ext cx="2926080" cy="219456"/>
          </a:xfrm>
          <a:prstGeom prst="rect">
            <a:avLst/>
          </a:prstGeom>
          <a:solidFill>
            <a:srgbClr val="FFFFFF">
              <a:alpha val="0"/>
            </a:srgbClr>
          </a:solidFill>
          <a:ln>
            <a:solidFill>
              <a:srgbClr val="FFFFFF">
                <a:alpha val="0"/>
              </a:srgbClr>
            </a:solidFill>
          </a:ln>
        </p:spPr>
        <p:txBody>
          <a:bodyPr wrap="square" lIns="1016" tIns="1016" rIns="1016" bIns="1016" rtlCol="0" anchor="t">
            <a:normAutofit/>
          </a:bodyPr>
          <a:lstStyle/>
          <a:p>
            <a:pPr marL="0" indent="0" algn="l">
              <a:buNone/>
            </a:pPr>
            <a:r>
              <a:rPr lang="en-US" sz="1050" b="1" dirty="0">
                <a:solidFill>
                  <a:srgbClr val="B62510"/>
                </a:solidFill>
                <a:latin typeface="Arial" pitchFamily="34" charset="0"/>
                <a:ea typeface="Arial" pitchFamily="34" charset="-122"/>
                <a:cs typeface="Arial" pitchFamily="34" charset="-120"/>
              </a:rPr>
              <a:t>NEAR MISSES</a:t>
            </a:r>
            <a:endParaRPr lang="en-US" sz="1050" dirty="0"/>
          </a:p>
        </p:txBody>
      </p:sp>
      <p:sp>
        <p:nvSpPr>
          <p:cNvPr id="3" name="Text 1"/>
          <p:cNvSpPr/>
          <p:nvPr/>
        </p:nvSpPr>
        <p:spPr>
          <a:xfrm>
            <a:off x="502920" y="658368"/>
            <a:ext cx="9692640" cy="530352"/>
          </a:xfrm>
          <a:prstGeom prst="rect">
            <a:avLst/>
          </a:prstGeom>
          <a:solidFill>
            <a:srgbClr val="FFFFFF">
              <a:alpha val="0"/>
            </a:srgbClr>
          </a:solidFill>
          <a:ln>
            <a:solidFill>
              <a:srgbClr val="FFFFFF">
                <a:alpha val="0"/>
              </a:srgbClr>
            </a:solidFill>
          </a:ln>
        </p:spPr>
        <p:txBody>
          <a:bodyPr wrap="square" lIns="0" tIns="0" rIns="0" bIns="0" rtlCol="0" anchor="t">
            <a:normAutofit/>
          </a:bodyPr>
          <a:lstStyle/>
          <a:p>
            <a:pPr marL="0" indent="0" algn="l">
              <a:buNone/>
            </a:pPr>
            <a:r>
              <a:rPr lang="en-US" sz="3000" b="1" dirty="0">
                <a:solidFill>
                  <a:srgbClr val="25272B"/>
                </a:solidFill>
                <a:latin typeface="Arial" pitchFamily="34" charset="0"/>
                <a:ea typeface="Arial" pitchFamily="34" charset="-122"/>
                <a:cs typeface="Arial" pitchFamily="34" charset="-120"/>
              </a:rPr>
              <a:t>Near misses are pattern warnings</a:t>
            </a:r>
            <a:endParaRPr lang="en-US" sz="3000" dirty="0"/>
          </a:p>
        </p:txBody>
      </p:sp>
      <p:sp>
        <p:nvSpPr>
          <p:cNvPr id="4" name="Text 2"/>
          <p:cNvSpPr/>
          <p:nvPr/>
        </p:nvSpPr>
        <p:spPr>
          <a:xfrm>
            <a:off x="10625328" y="274320"/>
            <a:ext cx="960120" cy="274320"/>
          </a:xfrm>
          <a:prstGeom prst="roundRect">
            <a:avLst/>
          </a:prstGeom>
          <a:solidFill>
            <a:srgbClr val="B62510"/>
          </a:solidFill>
          <a:ln>
            <a:solidFill>
              <a:srgbClr val="FFFFFF">
                <a:alpha val="0"/>
              </a:srgbClr>
            </a:solidFill>
          </a:ln>
        </p:spPr>
        <p:txBody>
          <a:bodyPr wrap="square" lIns="381" tIns="381" rIns="381" bIns="381" rtlCol="0" anchor="ctr">
            <a:normAutofit/>
          </a:bodyPr>
          <a:lstStyle/>
          <a:p>
            <a:pPr marL="0" indent="0" algn="ctr">
              <a:buNone/>
            </a:pPr>
            <a:r>
              <a:rPr lang="en-US" sz="850" b="1" dirty="0">
                <a:solidFill>
                  <a:srgbClr val="FFFFFF"/>
                </a:solidFill>
                <a:latin typeface="Arial" pitchFamily="34" charset="0"/>
                <a:ea typeface="Arial" pitchFamily="34" charset="-122"/>
                <a:cs typeface="Arial" pitchFamily="34" charset="-120"/>
              </a:rPr>
              <a:t>OHS Insider</a:t>
            </a:r>
            <a:endParaRPr lang="en-US" sz="850" dirty="0"/>
          </a:p>
        </p:txBody>
      </p:sp>
      <p:sp>
        <p:nvSpPr>
          <p:cNvPr id="5" name="Shape 3"/>
          <p:cNvSpPr/>
          <p:nvPr/>
        </p:nvSpPr>
        <p:spPr>
          <a:xfrm>
            <a:off x="0" y="6675120"/>
            <a:ext cx="12191695" cy="182880"/>
          </a:xfrm>
          <a:prstGeom prst="rect">
            <a:avLst/>
          </a:prstGeom>
          <a:solidFill>
            <a:srgbClr val="B62510"/>
          </a:solidFill>
          <a:ln w="12700">
            <a:solidFill>
              <a:srgbClr val="333333">
                <a:alpha val="0"/>
              </a:srgbClr>
            </a:solidFill>
            <a:prstDash val="solid"/>
          </a:ln>
        </p:spPr>
        <p:txBody>
          <a:bodyPr/>
          <a:lstStyle/>
          <a:p>
            <a:endParaRPr lang="en-CA"/>
          </a:p>
        </p:txBody>
      </p:sp>
      <p:sp>
        <p:nvSpPr>
          <p:cNvPr id="6" name="Text 4"/>
          <p:cNvSpPr/>
          <p:nvPr/>
        </p:nvSpPr>
        <p:spPr>
          <a:xfrm>
            <a:off x="402336" y="6473952"/>
            <a:ext cx="10972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l">
              <a:buNone/>
            </a:pPr>
            <a:r>
              <a:rPr lang="en-US" sz="800" dirty="0">
                <a:solidFill>
                  <a:srgbClr val="62666B"/>
                </a:solidFill>
                <a:latin typeface="Arial" pitchFamily="34" charset="0"/>
                <a:ea typeface="Arial" pitchFamily="34" charset="-122"/>
                <a:cs typeface="Arial" pitchFamily="34" charset="-120"/>
              </a:rPr>
              <a:t>OHS Insider</a:t>
            </a:r>
            <a:endParaRPr lang="en-US" sz="800" dirty="0"/>
          </a:p>
        </p:txBody>
      </p:sp>
      <p:sp>
        <p:nvSpPr>
          <p:cNvPr id="7" name="Text 5"/>
          <p:cNvSpPr/>
          <p:nvPr/>
        </p:nvSpPr>
        <p:spPr>
          <a:xfrm>
            <a:off x="11210544" y="6473952"/>
            <a:ext cx="4114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r">
              <a:buNone/>
            </a:pPr>
            <a:r>
              <a:rPr lang="en-US" sz="800" dirty="0">
                <a:solidFill>
                  <a:srgbClr val="62666B"/>
                </a:solidFill>
                <a:latin typeface="Arial" pitchFamily="34" charset="0"/>
                <a:ea typeface="Arial" pitchFamily="34" charset="-122"/>
                <a:cs typeface="Arial" pitchFamily="34" charset="-120"/>
              </a:rPr>
              <a:t>17</a:t>
            </a:r>
            <a:endParaRPr lang="en-US" sz="800" dirty="0"/>
          </a:p>
        </p:txBody>
      </p:sp>
      <p:pic>
        <p:nvPicPr>
          <p:cNvPr id="8" name="Image 0" descr="/mnt/data/a_wide_well_lit_warehouse_interior_scene_with_a_h_batch_2.png"/>
          <p:cNvPicPr>
            <a:picLocks noChangeAspect="1"/>
          </p:cNvPicPr>
          <p:nvPr/>
        </p:nvPicPr>
        <p:blipFill>
          <a:blip r:embed="rId3"/>
          <a:srcRect l="5000" r="6183"/>
          <a:stretch/>
        </p:blipFill>
        <p:spPr>
          <a:xfrm>
            <a:off x="6629400" y="1371600"/>
            <a:ext cx="4617720" cy="2926080"/>
          </a:xfrm>
          <a:prstGeom prst="rect">
            <a:avLst/>
          </a:prstGeom>
        </p:spPr>
      </p:pic>
      <p:sp>
        <p:nvSpPr>
          <p:cNvPr id="9" name="Text 6"/>
          <p:cNvSpPr/>
          <p:nvPr/>
        </p:nvSpPr>
        <p:spPr>
          <a:xfrm>
            <a:off x="868680" y="1600200"/>
            <a:ext cx="5029200" cy="914400"/>
          </a:xfrm>
          <a:prstGeom prst="rect">
            <a:avLst/>
          </a:prstGeom>
          <a:solidFill>
            <a:srgbClr val="FFFFFF">
              <a:alpha val="0"/>
            </a:srgbClr>
          </a:solidFill>
          <a:ln>
            <a:solidFill>
              <a:srgbClr val="FFFFFF">
                <a:alpha val="0"/>
              </a:srgbClr>
            </a:solidFill>
          </a:ln>
        </p:spPr>
        <p:txBody>
          <a:bodyPr wrap="square" lIns="254" tIns="254" rIns="254" bIns="254" rtlCol="0" anchor="ctr">
            <a:normAutofit/>
          </a:bodyPr>
          <a:lstStyle/>
          <a:p>
            <a:pPr marL="0" indent="0" algn="l">
              <a:buNone/>
            </a:pPr>
            <a:r>
              <a:rPr lang="en-US" sz="2600" b="1" dirty="0">
                <a:solidFill>
                  <a:srgbClr val="25272B"/>
                </a:solidFill>
                <a:latin typeface="Arial" pitchFamily="34" charset="0"/>
                <a:ea typeface="Arial" pitchFamily="34" charset="-122"/>
                <a:cs typeface="Arial" pitchFamily="34" charset="-120"/>
              </a:rPr>
              <a:t>A near miss gives you evidence of weakness before the system produces injury.</a:t>
            </a:r>
            <a:endParaRPr lang="en-US" sz="2600" dirty="0"/>
          </a:p>
        </p:txBody>
      </p:sp>
      <p:sp>
        <p:nvSpPr>
          <p:cNvPr id="10" name="Text 7"/>
          <p:cNvSpPr/>
          <p:nvPr/>
        </p:nvSpPr>
        <p:spPr>
          <a:xfrm>
            <a:off x="868680" y="3063240"/>
            <a:ext cx="4983480" cy="914400"/>
          </a:xfrm>
          <a:prstGeom prst="roundRect">
            <a:avLst/>
          </a:prstGeom>
          <a:solidFill>
            <a:srgbClr val="F6E7E4"/>
          </a:solidFill>
          <a:ln w="12700">
            <a:solidFill>
              <a:srgbClr val="DADDE0"/>
            </a:solidFill>
          </a:ln>
        </p:spPr>
        <p:txBody>
          <a:bodyPr wrap="square" lIns="1778" tIns="1778" rIns="1778" bIns="1778" rtlCol="0" anchor="ctr">
            <a:normAutofit/>
          </a:bodyPr>
          <a:lstStyle/>
          <a:p>
            <a:pPr marL="0" indent="0" algn="ctr">
              <a:buNone/>
            </a:pPr>
            <a:r>
              <a:rPr lang="en-US" sz="2000" b="1" dirty="0">
                <a:solidFill>
                  <a:srgbClr val="B62510"/>
                </a:solidFill>
                <a:latin typeface="Arial" pitchFamily="34" charset="0"/>
                <a:ea typeface="Arial" pitchFamily="34" charset="-122"/>
                <a:cs typeface="Arial" pitchFamily="34" charset="-120"/>
              </a:rPr>
              <a:t>Judge the event by what could reasonably have happened, not only by what did happen.</a:t>
            </a:r>
            <a:endParaRPr lang="en-US" sz="2000" dirty="0"/>
          </a:p>
        </p:txBody>
      </p:sp>
      <p:sp>
        <p:nvSpPr>
          <p:cNvPr id="11" name="Text 8"/>
          <p:cNvSpPr/>
          <p:nvPr/>
        </p:nvSpPr>
        <p:spPr>
          <a:xfrm>
            <a:off x="914400" y="5257800"/>
            <a:ext cx="10332720" cy="548640"/>
          </a:xfrm>
          <a:prstGeom prst="rect">
            <a:avLst/>
          </a:prstGeom>
          <a:solidFill>
            <a:srgbClr val="F6E7E4"/>
          </a:solidFill>
          <a:ln>
            <a:solidFill>
              <a:srgbClr val="FFFFFF">
                <a:alpha val="0"/>
              </a:srgbClr>
            </a:solidFill>
          </a:ln>
        </p:spPr>
        <p:txBody>
          <a:bodyPr wrap="square" lIns="1524" tIns="1524" rIns="1524" bIns="1524" rtlCol="0" anchor="ctr">
            <a:normAutofit/>
          </a:bodyPr>
          <a:lstStyle/>
          <a:p>
            <a:pPr marL="0" indent="0" algn="l">
              <a:buNone/>
            </a:pPr>
            <a:r>
              <a:rPr lang="en-US" sz="1800" b="1" dirty="0">
                <a:solidFill>
                  <a:srgbClr val="B62510"/>
                </a:solidFill>
                <a:latin typeface="Arial" pitchFamily="34" charset="0"/>
                <a:ea typeface="Arial" pitchFamily="34" charset="-122"/>
                <a:cs typeface="Arial" pitchFamily="34" charset="-120"/>
              </a:rPr>
              <a:t>Luck is not a control.</a:t>
            </a:r>
            <a:endParaRPr lang="en-US" sz="1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10896"/>
            <a:ext cx="2926080" cy="219456"/>
          </a:xfrm>
          <a:prstGeom prst="rect">
            <a:avLst/>
          </a:prstGeom>
          <a:solidFill>
            <a:srgbClr val="FFFFFF">
              <a:alpha val="0"/>
            </a:srgbClr>
          </a:solidFill>
          <a:ln>
            <a:solidFill>
              <a:srgbClr val="FFFFFF">
                <a:alpha val="0"/>
              </a:srgbClr>
            </a:solidFill>
          </a:ln>
        </p:spPr>
        <p:txBody>
          <a:bodyPr wrap="square" lIns="1016" tIns="1016" rIns="1016" bIns="1016" rtlCol="0" anchor="t">
            <a:normAutofit/>
          </a:bodyPr>
          <a:lstStyle/>
          <a:p>
            <a:pPr marL="0" indent="0" algn="l">
              <a:buNone/>
            </a:pPr>
            <a:r>
              <a:rPr lang="en-US" sz="1050" b="1" dirty="0">
                <a:solidFill>
                  <a:srgbClr val="B62510"/>
                </a:solidFill>
                <a:latin typeface="Arial" pitchFamily="34" charset="0"/>
                <a:ea typeface="Arial" pitchFamily="34" charset="-122"/>
                <a:cs typeface="Arial" pitchFamily="34" charset="-120"/>
              </a:rPr>
              <a:t>NEAR-MISS ESCALATION</a:t>
            </a:r>
            <a:endParaRPr lang="en-US" sz="1050" dirty="0"/>
          </a:p>
        </p:txBody>
      </p:sp>
      <p:sp>
        <p:nvSpPr>
          <p:cNvPr id="3" name="Text 1"/>
          <p:cNvSpPr/>
          <p:nvPr/>
        </p:nvSpPr>
        <p:spPr>
          <a:xfrm>
            <a:off x="502920" y="658368"/>
            <a:ext cx="9692640" cy="530352"/>
          </a:xfrm>
          <a:prstGeom prst="rect">
            <a:avLst/>
          </a:prstGeom>
          <a:solidFill>
            <a:srgbClr val="FFFFFF">
              <a:alpha val="0"/>
            </a:srgbClr>
          </a:solidFill>
          <a:ln>
            <a:solidFill>
              <a:srgbClr val="FFFFFF">
                <a:alpha val="0"/>
              </a:srgbClr>
            </a:solidFill>
          </a:ln>
        </p:spPr>
        <p:txBody>
          <a:bodyPr wrap="square" lIns="0" tIns="0" rIns="0" bIns="0" rtlCol="0" anchor="t">
            <a:normAutofit/>
          </a:bodyPr>
          <a:lstStyle/>
          <a:p>
            <a:pPr marL="0" indent="0" algn="l">
              <a:buNone/>
            </a:pPr>
            <a:r>
              <a:rPr lang="en-US" sz="2600" b="1" dirty="0">
                <a:solidFill>
                  <a:srgbClr val="25272B"/>
                </a:solidFill>
                <a:latin typeface="Arial" pitchFamily="34" charset="0"/>
                <a:ea typeface="Arial" pitchFamily="34" charset="-122"/>
                <a:cs typeface="Arial" pitchFamily="34" charset="-120"/>
              </a:rPr>
              <a:t>Escalate based on credible severity, not outcome alone</a:t>
            </a:r>
            <a:endParaRPr lang="en-US" sz="2600" dirty="0"/>
          </a:p>
        </p:txBody>
      </p:sp>
      <p:sp>
        <p:nvSpPr>
          <p:cNvPr id="4" name="Text 2"/>
          <p:cNvSpPr/>
          <p:nvPr/>
        </p:nvSpPr>
        <p:spPr>
          <a:xfrm>
            <a:off x="10625328" y="274320"/>
            <a:ext cx="960120" cy="274320"/>
          </a:xfrm>
          <a:prstGeom prst="roundRect">
            <a:avLst/>
          </a:prstGeom>
          <a:solidFill>
            <a:srgbClr val="B62510"/>
          </a:solidFill>
          <a:ln>
            <a:solidFill>
              <a:srgbClr val="FFFFFF">
                <a:alpha val="0"/>
              </a:srgbClr>
            </a:solidFill>
          </a:ln>
        </p:spPr>
        <p:txBody>
          <a:bodyPr wrap="square" lIns="381" tIns="381" rIns="381" bIns="381" rtlCol="0" anchor="ctr">
            <a:normAutofit/>
          </a:bodyPr>
          <a:lstStyle/>
          <a:p>
            <a:pPr marL="0" indent="0" algn="ctr">
              <a:buNone/>
            </a:pPr>
            <a:r>
              <a:rPr lang="en-US" sz="850" b="1" dirty="0">
                <a:solidFill>
                  <a:srgbClr val="FFFFFF"/>
                </a:solidFill>
                <a:latin typeface="Arial" pitchFamily="34" charset="0"/>
                <a:ea typeface="Arial" pitchFamily="34" charset="-122"/>
                <a:cs typeface="Arial" pitchFamily="34" charset="-120"/>
              </a:rPr>
              <a:t>OHS Insider</a:t>
            </a:r>
            <a:endParaRPr lang="en-US" sz="850" dirty="0"/>
          </a:p>
        </p:txBody>
      </p:sp>
      <p:sp>
        <p:nvSpPr>
          <p:cNvPr id="5" name="Shape 3"/>
          <p:cNvSpPr/>
          <p:nvPr/>
        </p:nvSpPr>
        <p:spPr>
          <a:xfrm>
            <a:off x="0" y="6675120"/>
            <a:ext cx="12191695" cy="182880"/>
          </a:xfrm>
          <a:prstGeom prst="rect">
            <a:avLst/>
          </a:prstGeom>
          <a:solidFill>
            <a:srgbClr val="B62510"/>
          </a:solidFill>
          <a:ln w="12700">
            <a:solidFill>
              <a:srgbClr val="333333">
                <a:alpha val="0"/>
              </a:srgbClr>
            </a:solidFill>
            <a:prstDash val="solid"/>
          </a:ln>
        </p:spPr>
        <p:txBody>
          <a:bodyPr/>
          <a:lstStyle/>
          <a:p>
            <a:endParaRPr lang="en-CA"/>
          </a:p>
        </p:txBody>
      </p:sp>
      <p:sp>
        <p:nvSpPr>
          <p:cNvPr id="6" name="Text 4"/>
          <p:cNvSpPr/>
          <p:nvPr/>
        </p:nvSpPr>
        <p:spPr>
          <a:xfrm>
            <a:off x="402336" y="6473952"/>
            <a:ext cx="10972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l">
              <a:buNone/>
            </a:pPr>
            <a:r>
              <a:rPr lang="en-US" sz="800" dirty="0">
                <a:solidFill>
                  <a:srgbClr val="62666B"/>
                </a:solidFill>
                <a:latin typeface="Arial" pitchFamily="34" charset="0"/>
                <a:ea typeface="Arial" pitchFamily="34" charset="-122"/>
                <a:cs typeface="Arial" pitchFamily="34" charset="-120"/>
              </a:rPr>
              <a:t>OHS Insider</a:t>
            </a:r>
            <a:endParaRPr lang="en-US" sz="800" dirty="0"/>
          </a:p>
        </p:txBody>
      </p:sp>
      <p:sp>
        <p:nvSpPr>
          <p:cNvPr id="7" name="Text 5"/>
          <p:cNvSpPr/>
          <p:nvPr/>
        </p:nvSpPr>
        <p:spPr>
          <a:xfrm>
            <a:off x="11210544" y="6473952"/>
            <a:ext cx="4114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r">
              <a:buNone/>
            </a:pPr>
            <a:r>
              <a:rPr lang="en-US" sz="800" dirty="0">
                <a:solidFill>
                  <a:srgbClr val="62666B"/>
                </a:solidFill>
                <a:latin typeface="Arial" pitchFamily="34" charset="0"/>
                <a:ea typeface="Arial" pitchFamily="34" charset="-122"/>
                <a:cs typeface="Arial" pitchFamily="34" charset="-120"/>
              </a:rPr>
              <a:t>18</a:t>
            </a:r>
            <a:endParaRPr lang="en-US" sz="800" dirty="0"/>
          </a:p>
        </p:txBody>
      </p:sp>
      <p:sp>
        <p:nvSpPr>
          <p:cNvPr id="8" name="Text 6"/>
          <p:cNvSpPr/>
          <p:nvPr/>
        </p:nvSpPr>
        <p:spPr>
          <a:xfrm>
            <a:off x="868680" y="1737360"/>
            <a:ext cx="3154680" cy="2423160"/>
          </a:xfrm>
          <a:prstGeom prst="roundRect">
            <a:avLst/>
          </a:prstGeom>
          <a:solidFill>
            <a:srgbClr val="ECEDEF"/>
          </a:solidFill>
          <a:ln w="12700">
            <a:solidFill>
              <a:srgbClr val="DADDE0"/>
            </a:solidFill>
          </a:ln>
        </p:spPr>
        <p:txBody>
          <a:bodyPr wrap="square" lIns="1778" tIns="1778" rIns="1778" bIns="1778" rtlCol="0" anchor="ctr">
            <a:normAutofit/>
          </a:bodyPr>
          <a:lstStyle/>
          <a:p>
            <a:pPr marL="0" indent="0" algn="ctr">
              <a:buNone/>
            </a:pPr>
            <a:r>
              <a:rPr lang="en-US" sz="1800" b="1" dirty="0">
                <a:solidFill>
                  <a:srgbClr val="4E5662"/>
                </a:solidFill>
                <a:latin typeface="Arial" pitchFamily="34" charset="0"/>
                <a:ea typeface="Arial" pitchFamily="34" charset="-122"/>
                <a:cs typeface="Arial" pitchFamily="34" charset="-120"/>
              </a:rPr>
              <a:t>Monitor</a:t>
            </a:r>
            <a:endParaRPr lang="en-US" sz="1800" dirty="0"/>
          </a:p>
          <a:p>
            <a:pPr marL="0" indent="0" algn="ctr">
              <a:buNone/>
            </a:pPr>
            <a:endParaRPr lang="en-US" sz="1800" dirty="0"/>
          </a:p>
          <a:p>
            <a:pPr marL="0" indent="0" algn="ctr">
              <a:buNone/>
            </a:pPr>
            <a:r>
              <a:rPr lang="en-US" sz="1800" b="1" dirty="0">
                <a:solidFill>
                  <a:srgbClr val="4E5662"/>
                </a:solidFill>
                <a:latin typeface="Arial" pitchFamily="34" charset="0"/>
                <a:ea typeface="Arial" pitchFamily="34" charset="-122"/>
                <a:cs typeface="Arial" pitchFamily="34" charset="-120"/>
              </a:rPr>
              <a:t>Low potential severity</a:t>
            </a:r>
            <a:endParaRPr lang="en-US" sz="1800" dirty="0"/>
          </a:p>
          <a:p>
            <a:pPr marL="0" indent="0" algn="ctr">
              <a:buNone/>
            </a:pPr>
            <a:r>
              <a:rPr lang="en-US" sz="1800" b="1" dirty="0">
                <a:solidFill>
                  <a:srgbClr val="4E5662"/>
                </a:solidFill>
                <a:latin typeface="Arial" pitchFamily="34" charset="0"/>
                <a:ea typeface="Arial" pitchFamily="34" charset="-122"/>
                <a:cs typeface="Arial" pitchFamily="34" charset="-120"/>
              </a:rPr>
              <a:t>No critical control failure</a:t>
            </a:r>
            <a:endParaRPr lang="en-US" sz="1800" dirty="0"/>
          </a:p>
          <a:p>
            <a:pPr marL="0" indent="0" algn="ctr">
              <a:buNone/>
            </a:pPr>
            <a:r>
              <a:rPr lang="en-US" sz="1800" b="1" dirty="0">
                <a:solidFill>
                  <a:srgbClr val="4E5662"/>
                </a:solidFill>
                <a:latin typeface="Arial" pitchFamily="34" charset="0"/>
                <a:ea typeface="Arial" pitchFamily="34" charset="-122"/>
                <a:cs typeface="Arial" pitchFamily="34" charset="-120"/>
              </a:rPr>
              <a:t>No known pattern</a:t>
            </a:r>
            <a:endParaRPr lang="en-US" sz="1800" dirty="0"/>
          </a:p>
        </p:txBody>
      </p:sp>
      <p:sp>
        <p:nvSpPr>
          <p:cNvPr id="9" name="Text 7"/>
          <p:cNvSpPr/>
          <p:nvPr/>
        </p:nvSpPr>
        <p:spPr>
          <a:xfrm>
            <a:off x="4572000" y="1737360"/>
            <a:ext cx="3154680" cy="2423160"/>
          </a:xfrm>
          <a:prstGeom prst="roundRect">
            <a:avLst/>
          </a:prstGeom>
          <a:solidFill>
            <a:srgbClr val="F6EFE2"/>
          </a:solidFill>
          <a:ln w="12700">
            <a:solidFill>
              <a:srgbClr val="DADDE0"/>
            </a:solidFill>
          </a:ln>
        </p:spPr>
        <p:txBody>
          <a:bodyPr wrap="square" lIns="1778" tIns="1778" rIns="1778" bIns="1778" rtlCol="0" anchor="ctr">
            <a:normAutofit/>
          </a:bodyPr>
          <a:lstStyle/>
          <a:p>
            <a:pPr marL="0" indent="0" algn="ctr">
              <a:buNone/>
            </a:pPr>
            <a:r>
              <a:rPr lang="en-US" sz="1800" b="1" dirty="0">
                <a:solidFill>
                  <a:srgbClr val="BE7E1D"/>
                </a:solidFill>
                <a:latin typeface="Arial" pitchFamily="34" charset="0"/>
                <a:ea typeface="Arial" pitchFamily="34" charset="-122"/>
                <a:cs typeface="Arial" pitchFamily="34" charset="-120"/>
              </a:rPr>
              <a:t>Investigate</a:t>
            </a:r>
            <a:endParaRPr lang="en-US" sz="1800" dirty="0"/>
          </a:p>
          <a:p>
            <a:pPr marL="0" indent="0" algn="ctr">
              <a:buNone/>
            </a:pPr>
            <a:endParaRPr lang="en-US" sz="1800" dirty="0"/>
          </a:p>
          <a:p>
            <a:pPr marL="0" indent="0" algn="ctr">
              <a:buNone/>
            </a:pPr>
            <a:r>
              <a:rPr lang="en-US" sz="1800" b="1" dirty="0">
                <a:solidFill>
                  <a:srgbClr val="BE7E1D"/>
                </a:solidFill>
                <a:latin typeface="Arial" pitchFamily="34" charset="0"/>
                <a:ea typeface="Arial" pitchFamily="34" charset="-122"/>
                <a:cs typeface="Arial" pitchFamily="34" charset="-120"/>
              </a:rPr>
              <a:t>Moderate potential severity</a:t>
            </a:r>
            <a:endParaRPr lang="en-US" sz="1800" dirty="0"/>
          </a:p>
          <a:p>
            <a:pPr marL="0" indent="0" algn="ctr">
              <a:buNone/>
            </a:pPr>
            <a:r>
              <a:rPr lang="en-US" sz="1800" b="1" dirty="0">
                <a:solidFill>
                  <a:srgbClr val="BE7E1D"/>
                </a:solidFill>
                <a:latin typeface="Arial" pitchFamily="34" charset="0"/>
                <a:ea typeface="Arial" pitchFamily="34" charset="-122"/>
                <a:cs typeface="Arial" pitchFamily="34" charset="-120"/>
              </a:rPr>
              <a:t>Possible control weakness</a:t>
            </a:r>
            <a:endParaRPr lang="en-US" sz="1800" dirty="0"/>
          </a:p>
          <a:p>
            <a:pPr marL="0" indent="0" algn="ctr">
              <a:buNone/>
            </a:pPr>
            <a:r>
              <a:rPr lang="en-US" sz="1800" b="1" dirty="0">
                <a:solidFill>
                  <a:srgbClr val="BE7E1D"/>
                </a:solidFill>
                <a:latin typeface="Arial" pitchFamily="34" charset="0"/>
                <a:ea typeface="Arial" pitchFamily="34" charset="-122"/>
                <a:cs typeface="Arial" pitchFamily="34" charset="-120"/>
              </a:rPr>
              <a:t>Possible pattern</a:t>
            </a:r>
            <a:endParaRPr lang="en-US" sz="1800" dirty="0"/>
          </a:p>
        </p:txBody>
      </p:sp>
      <p:sp>
        <p:nvSpPr>
          <p:cNvPr id="10" name="Text 8"/>
          <p:cNvSpPr/>
          <p:nvPr/>
        </p:nvSpPr>
        <p:spPr>
          <a:xfrm>
            <a:off x="8275320" y="1737360"/>
            <a:ext cx="3154680" cy="2423160"/>
          </a:xfrm>
          <a:prstGeom prst="roundRect">
            <a:avLst/>
          </a:prstGeom>
          <a:solidFill>
            <a:srgbClr val="F6E7E4"/>
          </a:solidFill>
          <a:ln w="12700">
            <a:solidFill>
              <a:srgbClr val="DADDE0"/>
            </a:solidFill>
          </a:ln>
        </p:spPr>
        <p:txBody>
          <a:bodyPr wrap="square" lIns="1778" tIns="1778" rIns="1778" bIns="1778" rtlCol="0" anchor="ctr">
            <a:normAutofit/>
          </a:bodyPr>
          <a:lstStyle/>
          <a:p>
            <a:pPr marL="0" indent="0" algn="ctr">
              <a:buNone/>
            </a:pPr>
            <a:r>
              <a:rPr lang="en-US" sz="1800" b="1" dirty="0">
                <a:solidFill>
                  <a:srgbClr val="B62510"/>
                </a:solidFill>
                <a:latin typeface="Arial" pitchFamily="34" charset="0"/>
                <a:ea typeface="Arial" pitchFamily="34" charset="-122"/>
                <a:cs typeface="Arial" pitchFamily="34" charset="-120"/>
              </a:rPr>
              <a:t>Escalate immediately</a:t>
            </a:r>
            <a:endParaRPr lang="en-US" sz="1800" dirty="0"/>
          </a:p>
          <a:p>
            <a:pPr marL="0" indent="0" algn="ctr">
              <a:buNone/>
            </a:pPr>
            <a:endParaRPr lang="en-US" sz="1800" dirty="0"/>
          </a:p>
          <a:p>
            <a:pPr marL="0" indent="0" algn="ctr">
              <a:buNone/>
            </a:pPr>
            <a:r>
              <a:rPr lang="en-US" sz="1800" b="1" dirty="0">
                <a:solidFill>
                  <a:srgbClr val="B62510"/>
                </a:solidFill>
                <a:latin typeface="Arial" pitchFamily="34" charset="0"/>
                <a:ea typeface="Arial" pitchFamily="34" charset="-122"/>
                <a:cs typeface="Arial" pitchFamily="34" charset="-120"/>
              </a:rPr>
              <a:t>Serious or fatal potential</a:t>
            </a:r>
            <a:endParaRPr lang="en-US" sz="1800" dirty="0"/>
          </a:p>
          <a:p>
            <a:pPr marL="0" indent="0" algn="ctr">
              <a:buNone/>
            </a:pPr>
            <a:r>
              <a:rPr lang="en-US" sz="1800" b="1" dirty="0">
                <a:solidFill>
                  <a:srgbClr val="B62510"/>
                </a:solidFill>
                <a:latin typeface="Arial" pitchFamily="34" charset="0"/>
                <a:ea typeface="Arial" pitchFamily="34" charset="-122"/>
                <a:cs typeface="Arial" pitchFamily="34" charset="-120"/>
              </a:rPr>
              <a:t>Critical control failure</a:t>
            </a:r>
            <a:endParaRPr lang="en-US" sz="1800" dirty="0"/>
          </a:p>
          <a:p>
            <a:pPr marL="0" indent="0" algn="ctr">
              <a:buNone/>
            </a:pPr>
            <a:r>
              <a:rPr lang="en-US" sz="1800" b="1" dirty="0">
                <a:solidFill>
                  <a:srgbClr val="B62510"/>
                </a:solidFill>
                <a:latin typeface="Arial" pitchFamily="34" charset="0"/>
                <a:ea typeface="Arial" pitchFamily="34" charset="-122"/>
                <a:cs typeface="Arial" pitchFamily="34" charset="-120"/>
              </a:rPr>
              <a:t>Repeat pattern or luck event</a:t>
            </a:r>
            <a:endParaRPr lang="en-US" sz="1800" dirty="0"/>
          </a:p>
        </p:txBody>
      </p:sp>
      <p:sp>
        <p:nvSpPr>
          <p:cNvPr id="11" name="Text 9"/>
          <p:cNvSpPr/>
          <p:nvPr/>
        </p:nvSpPr>
        <p:spPr>
          <a:xfrm>
            <a:off x="914400" y="5257800"/>
            <a:ext cx="10332720" cy="548640"/>
          </a:xfrm>
          <a:prstGeom prst="rect">
            <a:avLst/>
          </a:prstGeom>
          <a:solidFill>
            <a:srgbClr val="F6E7E4"/>
          </a:solidFill>
          <a:ln>
            <a:solidFill>
              <a:srgbClr val="FFFFFF">
                <a:alpha val="0"/>
              </a:srgbClr>
            </a:solidFill>
          </a:ln>
        </p:spPr>
        <p:txBody>
          <a:bodyPr wrap="square" lIns="1524" tIns="1524" rIns="1524" bIns="1524" rtlCol="0" anchor="ctr">
            <a:normAutofit/>
          </a:bodyPr>
          <a:lstStyle/>
          <a:p>
            <a:pPr marL="0" indent="0" algn="l">
              <a:buNone/>
            </a:pPr>
            <a:r>
              <a:rPr lang="en-US" sz="1500" b="1" dirty="0">
                <a:solidFill>
                  <a:srgbClr val="B62510"/>
                </a:solidFill>
                <a:latin typeface="Arial" pitchFamily="34" charset="0"/>
                <a:ea typeface="Arial" pitchFamily="34" charset="-122"/>
                <a:cs typeface="Arial" pitchFamily="34" charset="-120"/>
              </a:rPr>
              <a:t>If the only reason no one was hurt was timing or luck, treat the near miss as serious.</a:t>
            </a:r>
            <a:endParaRPr lang="en-US" sz="15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10896"/>
            <a:ext cx="2926080" cy="219456"/>
          </a:xfrm>
          <a:prstGeom prst="rect">
            <a:avLst/>
          </a:prstGeom>
          <a:solidFill>
            <a:srgbClr val="FFFFFF">
              <a:alpha val="0"/>
            </a:srgbClr>
          </a:solidFill>
          <a:ln>
            <a:solidFill>
              <a:srgbClr val="FFFFFF">
                <a:alpha val="0"/>
              </a:srgbClr>
            </a:solidFill>
          </a:ln>
        </p:spPr>
        <p:txBody>
          <a:bodyPr wrap="square" lIns="1016" tIns="1016" rIns="1016" bIns="1016" rtlCol="0" anchor="t">
            <a:normAutofit/>
          </a:bodyPr>
          <a:lstStyle/>
          <a:p>
            <a:pPr marL="0" indent="0" algn="l">
              <a:buNone/>
            </a:pPr>
            <a:r>
              <a:rPr lang="en-US" sz="1050" b="1" dirty="0">
                <a:solidFill>
                  <a:srgbClr val="B62510"/>
                </a:solidFill>
                <a:latin typeface="Arial" pitchFamily="34" charset="0"/>
                <a:ea typeface="Arial" pitchFamily="34" charset="-122"/>
                <a:cs typeface="Arial" pitchFamily="34" charset="-120"/>
              </a:rPr>
              <a:t>CORE MODEL</a:t>
            </a:r>
            <a:endParaRPr lang="en-US" sz="1050" dirty="0"/>
          </a:p>
        </p:txBody>
      </p:sp>
      <p:sp>
        <p:nvSpPr>
          <p:cNvPr id="3" name="Text 1"/>
          <p:cNvSpPr/>
          <p:nvPr/>
        </p:nvSpPr>
        <p:spPr>
          <a:xfrm>
            <a:off x="502920" y="658368"/>
            <a:ext cx="9692640" cy="530352"/>
          </a:xfrm>
          <a:prstGeom prst="rect">
            <a:avLst/>
          </a:prstGeom>
          <a:solidFill>
            <a:srgbClr val="FFFFFF">
              <a:alpha val="0"/>
            </a:srgbClr>
          </a:solidFill>
          <a:ln>
            <a:solidFill>
              <a:srgbClr val="FFFFFF">
                <a:alpha val="0"/>
              </a:srgbClr>
            </a:solidFill>
          </a:ln>
        </p:spPr>
        <p:txBody>
          <a:bodyPr wrap="square" lIns="0" tIns="0" rIns="0" bIns="0" rtlCol="0" anchor="t">
            <a:normAutofit/>
          </a:bodyPr>
          <a:lstStyle/>
          <a:p>
            <a:pPr marL="0" indent="0" algn="l">
              <a:buNone/>
            </a:pPr>
            <a:r>
              <a:rPr lang="en-US" sz="3000" b="1" dirty="0">
                <a:solidFill>
                  <a:srgbClr val="25272B"/>
                </a:solidFill>
                <a:latin typeface="Arial" pitchFamily="34" charset="0"/>
                <a:ea typeface="Arial" pitchFamily="34" charset="-122"/>
                <a:cs typeface="Arial" pitchFamily="34" charset="-120"/>
              </a:rPr>
              <a:t>The Known Incident Pattern Review</a:t>
            </a:r>
            <a:endParaRPr lang="en-US" sz="3000" dirty="0"/>
          </a:p>
        </p:txBody>
      </p:sp>
      <p:sp>
        <p:nvSpPr>
          <p:cNvPr id="4" name="Text 2"/>
          <p:cNvSpPr/>
          <p:nvPr/>
        </p:nvSpPr>
        <p:spPr>
          <a:xfrm>
            <a:off x="10625328" y="274320"/>
            <a:ext cx="960120" cy="274320"/>
          </a:xfrm>
          <a:prstGeom prst="roundRect">
            <a:avLst/>
          </a:prstGeom>
          <a:solidFill>
            <a:srgbClr val="B62510"/>
          </a:solidFill>
          <a:ln>
            <a:solidFill>
              <a:srgbClr val="FFFFFF">
                <a:alpha val="0"/>
              </a:srgbClr>
            </a:solidFill>
          </a:ln>
        </p:spPr>
        <p:txBody>
          <a:bodyPr wrap="square" lIns="381" tIns="381" rIns="381" bIns="381" rtlCol="0" anchor="ctr">
            <a:normAutofit/>
          </a:bodyPr>
          <a:lstStyle/>
          <a:p>
            <a:pPr marL="0" indent="0" algn="ctr">
              <a:buNone/>
            </a:pPr>
            <a:r>
              <a:rPr lang="en-US" sz="850" b="1" dirty="0">
                <a:solidFill>
                  <a:srgbClr val="FFFFFF"/>
                </a:solidFill>
                <a:latin typeface="Arial" pitchFamily="34" charset="0"/>
                <a:ea typeface="Arial" pitchFamily="34" charset="-122"/>
                <a:cs typeface="Arial" pitchFamily="34" charset="-120"/>
              </a:rPr>
              <a:t>OHS Insider</a:t>
            </a:r>
            <a:endParaRPr lang="en-US" sz="850" dirty="0"/>
          </a:p>
        </p:txBody>
      </p:sp>
      <p:sp>
        <p:nvSpPr>
          <p:cNvPr id="5" name="Shape 3"/>
          <p:cNvSpPr/>
          <p:nvPr/>
        </p:nvSpPr>
        <p:spPr>
          <a:xfrm>
            <a:off x="0" y="6675120"/>
            <a:ext cx="12191695" cy="182880"/>
          </a:xfrm>
          <a:prstGeom prst="rect">
            <a:avLst/>
          </a:prstGeom>
          <a:solidFill>
            <a:srgbClr val="B62510"/>
          </a:solidFill>
          <a:ln w="12700">
            <a:solidFill>
              <a:srgbClr val="333333">
                <a:alpha val="0"/>
              </a:srgbClr>
            </a:solidFill>
            <a:prstDash val="solid"/>
          </a:ln>
        </p:spPr>
        <p:txBody>
          <a:bodyPr/>
          <a:lstStyle/>
          <a:p>
            <a:endParaRPr lang="en-CA"/>
          </a:p>
        </p:txBody>
      </p:sp>
      <p:sp>
        <p:nvSpPr>
          <p:cNvPr id="6" name="Text 4"/>
          <p:cNvSpPr/>
          <p:nvPr/>
        </p:nvSpPr>
        <p:spPr>
          <a:xfrm>
            <a:off x="402336" y="6473952"/>
            <a:ext cx="10972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l">
              <a:buNone/>
            </a:pPr>
            <a:r>
              <a:rPr lang="en-US" sz="800" dirty="0">
                <a:solidFill>
                  <a:srgbClr val="62666B"/>
                </a:solidFill>
                <a:latin typeface="Arial" pitchFamily="34" charset="0"/>
                <a:ea typeface="Arial" pitchFamily="34" charset="-122"/>
                <a:cs typeface="Arial" pitchFamily="34" charset="-120"/>
              </a:rPr>
              <a:t>OHS Insider</a:t>
            </a:r>
            <a:endParaRPr lang="en-US" sz="800" dirty="0"/>
          </a:p>
        </p:txBody>
      </p:sp>
      <p:sp>
        <p:nvSpPr>
          <p:cNvPr id="7" name="Text 5"/>
          <p:cNvSpPr/>
          <p:nvPr/>
        </p:nvSpPr>
        <p:spPr>
          <a:xfrm>
            <a:off x="11210544" y="6473952"/>
            <a:ext cx="4114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r">
              <a:buNone/>
            </a:pPr>
            <a:r>
              <a:rPr lang="en-US" sz="800" dirty="0">
                <a:solidFill>
                  <a:srgbClr val="62666B"/>
                </a:solidFill>
                <a:latin typeface="Arial" pitchFamily="34" charset="0"/>
                <a:ea typeface="Arial" pitchFamily="34" charset="-122"/>
                <a:cs typeface="Arial" pitchFamily="34" charset="-120"/>
              </a:rPr>
              <a:t>19</a:t>
            </a:r>
            <a:endParaRPr lang="en-US" sz="800" dirty="0"/>
          </a:p>
        </p:txBody>
      </p:sp>
      <p:sp>
        <p:nvSpPr>
          <p:cNvPr id="8" name="Text 6"/>
          <p:cNvSpPr/>
          <p:nvPr/>
        </p:nvSpPr>
        <p:spPr>
          <a:xfrm>
            <a:off x="1143000" y="1325880"/>
            <a:ext cx="9875520" cy="411480"/>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ctr">
              <a:buNone/>
            </a:pPr>
            <a:r>
              <a:rPr lang="en-US" sz="2000" b="1" dirty="0">
                <a:solidFill>
                  <a:srgbClr val="62666B"/>
                </a:solidFill>
                <a:latin typeface="Arial" pitchFamily="34" charset="0"/>
                <a:ea typeface="Arial" pitchFamily="34" charset="-122"/>
                <a:cs typeface="Arial" pitchFamily="34" charset="-120"/>
              </a:rPr>
              <a:t>Five questions that keep the investigation from stopping too early</a:t>
            </a:r>
            <a:endParaRPr lang="en-US" sz="2000" dirty="0"/>
          </a:p>
        </p:txBody>
      </p:sp>
      <p:sp>
        <p:nvSpPr>
          <p:cNvPr id="9" name="Text 7"/>
          <p:cNvSpPr/>
          <p:nvPr/>
        </p:nvSpPr>
        <p:spPr>
          <a:xfrm>
            <a:off x="960120" y="2148840"/>
            <a:ext cx="2834640" cy="1005840"/>
          </a:xfrm>
          <a:prstGeom prst="roundRect">
            <a:avLst/>
          </a:prstGeom>
          <a:solidFill>
            <a:srgbClr val="F6E7E4"/>
          </a:solidFill>
          <a:ln w="12700">
            <a:solidFill>
              <a:srgbClr val="DADDE0"/>
            </a:solidFill>
          </a:ln>
        </p:spPr>
        <p:txBody>
          <a:bodyPr wrap="square" lIns="1778" tIns="1778" rIns="1778" bIns="1778" rtlCol="0" anchor="ctr">
            <a:normAutofit/>
          </a:bodyPr>
          <a:lstStyle/>
          <a:p>
            <a:pPr marL="0" indent="0" algn="ctr">
              <a:buNone/>
            </a:pPr>
            <a:r>
              <a:rPr lang="en-US" sz="1800" b="1" dirty="0">
                <a:solidFill>
                  <a:srgbClr val="B62510"/>
                </a:solidFill>
                <a:latin typeface="Arial" pitchFamily="34" charset="0"/>
                <a:ea typeface="Arial" pitchFamily="34" charset="-122"/>
                <a:cs typeface="Arial" pitchFamily="34" charset="-120"/>
              </a:rPr>
              <a:t>1</a:t>
            </a:r>
            <a:endParaRPr lang="en-US" sz="1800" dirty="0"/>
          </a:p>
          <a:p>
            <a:pPr marL="0" indent="0" algn="ctr">
              <a:buNone/>
            </a:pPr>
            <a:r>
              <a:rPr lang="en-US" sz="1800" b="1" dirty="0">
                <a:solidFill>
                  <a:srgbClr val="B62510"/>
                </a:solidFill>
                <a:latin typeface="Arial" pitchFamily="34" charset="0"/>
                <a:ea typeface="Arial" pitchFamily="34" charset="-122"/>
                <a:cs typeface="Arial" pitchFamily="34" charset="-120"/>
              </a:rPr>
              <a:t>Has this happened before?</a:t>
            </a:r>
            <a:endParaRPr lang="en-US" sz="1800" dirty="0"/>
          </a:p>
        </p:txBody>
      </p:sp>
      <p:sp>
        <p:nvSpPr>
          <p:cNvPr id="10" name="Text 8"/>
          <p:cNvSpPr/>
          <p:nvPr/>
        </p:nvSpPr>
        <p:spPr>
          <a:xfrm>
            <a:off x="4389120" y="2148840"/>
            <a:ext cx="2834640" cy="1005840"/>
          </a:xfrm>
          <a:prstGeom prst="roundRect">
            <a:avLst/>
          </a:prstGeom>
          <a:solidFill>
            <a:srgbClr val="E8F0F6"/>
          </a:solidFill>
          <a:ln w="12700">
            <a:solidFill>
              <a:srgbClr val="DADDE0"/>
            </a:solidFill>
          </a:ln>
        </p:spPr>
        <p:txBody>
          <a:bodyPr wrap="square" lIns="1778" tIns="1778" rIns="1778" bIns="1778" rtlCol="0" anchor="ctr">
            <a:normAutofit/>
          </a:bodyPr>
          <a:lstStyle/>
          <a:p>
            <a:pPr marL="0" indent="0" algn="ctr">
              <a:buNone/>
            </a:pPr>
            <a:r>
              <a:rPr lang="en-US" sz="1800" b="1" dirty="0">
                <a:solidFill>
                  <a:srgbClr val="285E82"/>
                </a:solidFill>
                <a:latin typeface="Arial" pitchFamily="34" charset="0"/>
                <a:ea typeface="Arial" pitchFamily="34" charset="-122"/>
                <a:cs typeface="Arial" pitchFamily="34" charset="-120"/>
              </a:rPr>
              <a:t>2</a:t>
            </a:r>
            <a:endParaRPr lang="en-US" sz="1800" dirty="0"/>
          </a:p>
          <a:p>
            <a:pPr marL="0" indent="0" algn="ctr">
              <a:buNone/>
            </a:pPr>
            <a:r>
              <a:rPr lang="en-US" sz="1800" b="1" dirty="0">
                <a:solidFill>
                  <a:srgbClr val="285E82"/>
                </a:solidFill>
                <a:latin typeface="Arial" pitchFamily="34" charset="0"/>
                <a:ea typeface="Arial" pitchFamily="34" charset="-122"/>
                <a:cs typeface="Arial" pitchFamily="34" charset="-120"/>
              </a:rPr>
              <a:t>What control failed?</a:t>
            </a:r>
            <a:endParaRPr lang="en-US" sz="1800" dirty="0"/>
          </a:p>
        </p:txBody>
      </p:sp>
      <p:sp>
        <p:nvSpPr>
          <p:cNvPr id="11" name="Text 9"/>
          <p:cNvSpPr/>
          <p:nvPr/>
        </p:nvSpPr>
        <p:spPr>
          <a:xfrm>
            <a:off x="7818120" y="2148840"/>
            <a:ext cx="2834640" cy="1005840"/>
          </a:xfrm>
          <a:prstGeom prst="roundRect">
            <a:avLst/>
          </a:prstGeom>
          <a:solidFill>
            <a:srgbClr val="F6EFE2"/>
          </a:solidFill>
          <a:ln w="12700">
            <a:solidFill>
              <a:srgbClr val="DADDE0"/>
            </a:solidFill>
          </a:ln>
        </p:spPr>
        <p:txBody>
          <a:bodyPr wrap="square" lIns="1778" tIns="1778" rIns="1778" bIns="1778" rtlCol="0" anchor="ctr">
            <a:normAutofit/>
          </a:bodyPr>
          <a:lstStyle/>
          <a:p>
            <a:pPr marL="0" indent="0" algn="ctr">
              <a:buNone/>
            </a:pPr>
            <a:r>
              <a:rPr lang="en-US" sz="1800" b="1" dirty="0">
                <a:solidFill>
                  <a:srgbClr val="BE7E1D"/>
                </a:solidFill>
                <a:latin typeface="Arial" pitchFamily="34" charset="0"/>
                <a:ea typeface="Arial" pitchFamily="34" charset="-122"/>
                <a:cs typeface="Arial" pitchFamily="34" charset="-120"/>
              </a:rPr>
              <a:t>3</a:t>
            </a:r>
            <a:endParaRPr lang="en-US" sz="1800" dirty="0"/>
          </a:p>
          <a:p>
            <a:pPr marL="0" indent="0" algn="ctr">
              <a:buNone/>
            </a:pPr>
            <a:r>
              <a:rPr lang="en-US" sz="1800" b="1" dirty="0">
                <a:solidFill>
                  <a:srgbClr val="BE7E1D"/>
                </a:solidFill>
                <a:latin typeface="Arial" pitchFamily="34" charset="0"/>
                <a:ea typeface="Arial" pitchFamily="34" charset="-122"/>
                <a:cs typeface="Arial" pitchFamily="34" charset="-120"/>
              </a:rPr>
              <a:t>What made it more likely?</a:t>
            </a:r>
            <a:endParaRPr lang="en-US" sz="1800" dirty="0"/>
          </a:p>
        </p:txBody>
      </p:sp>
      <p:sp>
        <p:nvSpPr>
          <p:cNvPr id="12" name="Text 10"/>
          <p:cNvSpPr/>
          <p:nvPr/>
        </p:nvSpPr>
        <p:spPr>
          <a:xfrm>
            <a:off x="2697480" y="3657600"/>
            <a:ext cx="2834640" cy="1005840"/>
          </a:xfrm>
          <a:prstGeom prst="roundRect">
            <a:avLst/>
          </a:prstGeom>
          <a:solidFill>
            <a:srgbClr val="E8F2EC"/>
          </a:solidFill>
          <a:ln w="12700">
            <a:solidFill>
              <a:srgbClr val="DADDE0"/>
            </a:solidFill>
          </a:ln>
        </p:spPr>
        <p:txBody>
          <a:bodyPr wrap="square" lIns="1778" tIns="1778" rIns="1778" bIns="1778" rtlCol="0" anchor="ctr">
            <a:normAutofit/>
          </a:bodyPr>
          <a:lstStyle/>
          <a:p>
            <a:pPr marL="0" indent="0" algn="ctr">
              <a:buNone/>
            </a:pPr>
            <a:r>
              <a:rPr lang="en-US" sz="1800" b="1" dirty="0">
                <a:solidFill>
                  <a:srgbClr val="3F8558"/>
                </a:solidFill>
                <a:latin typeface="Arial" pitchFamily="34" charset="0"/>
                <a:ea typeface="Arial" pitchFamily="34" charset="-122"/>
                <a:cs typeface="Arial" pitchFamily="34" charset="-120"/>
              </a:rPr>
              <a:t>4</a:t>
            </a:r>
            <a:endParaRPr lang="en-US" sz="1800" dirty="0"/>
          </a:p>
          <a:p>
            <a:pPr marL="0" indent="0" algn="ctr">
              <a:buNone/>
            </a:pPr>
            <a:r>
              <a:rPr lang="en-US" sz="1800" b="1" dirty="0">
                <a:solidFill>
                  <a:srgbClr val="3F8558"/>
                </a:solidFill>
                <a:latin typeface="Arial" pitchFamily="34" charset="0"/>
                <a:ea typeface="Arial" pitchFamily="34" charset="-122"/>
                <a:cs typeface="Arial" pitchFamily="34" charset="-120"/>
              </a:rPr>
              <a:t>Was the corrective action strong enough?</a:t>
            </a:r>
            <a:endParaRPr lang="en-US" sz="1800" dirty="0"/>
          </a:p>
        </p:txBody>
      </p:sp>
      <p:sp>
        <p:nvSpPr>
          <p:cNvPr id="13" name="Text 11"/>
          <p:cNvSpPr/>
          <p:nvPr/>
        </p:nvSpPr>
        <p:spPr>
          <a:xfrm>
            <a:off x="6126480" y="3657600"/>
            <a:ext cx="2834640" cy="1005840"/>
          </a:xfrm>
          <a:prstGeom prst="roundRect">
            <a:avLst/>
          </a:prstGeom>
          <a:solidFill>
            <a:srgbClr val="ECEDEF"/>
          </a:solidFill>
          <a:ln w="12700">
            <a:solidFill>
              <a:srgbClr val="DADDE0"/>
            </a:solidFill>
          </a:ln>
        </p:spPr>
        <p:txBody>
          <a:bodyPr wrap="square" lIns="1778" tIns="1778" rIns="1778" bIns="1778" rtlCol="0" anchor="ctr">
            <a:normAutofit/>
          </a:bodyPr>
          <a:lstStyle/>
          <a:p>
            <a:pPr marL="0" indent="0" algn="ctr">
              <a:buNone/>
            </a:pPr>
            <a:r>
              <a:rPr lang="en-US" sz="1800" b="1" dirty="0">
                <a:solidFill>
                  <a:srgbClr val="4E5662"/>
                </a:solidFill>
                <a:latin typeface="Arial" pitchFamily="34" charset="0"/>
                <a:ea typeface="Arial" pitchFamily="34" charset="-122"/>
                <a:cs typeface="Arial" pitchFamily="34" charset="-120"/>
              </a:rPr>
              <a:t>5</a:t>
            </a:r>
            <a:endParaRPr lang="en-US" sz="1800" dirty="0"/>
          </a:p>
          <a:p>
            <a:pPr marL="0" indent="0" algn="ctr">
              <a:buNone/>
            </a:pPr>
            <a:r>
              <a:rPr lang="en-US" sz="1800" b="1" dirty="0">
                <a:solidFill>
                  <a:srgbClr val="4E5662"/>
                </a:solidFill>
                <a:latin typeface="Arial" pitchFamily="34" charset="0"/>
                <a:ea typeface="Arial" pitchFamily="34" charset="-122"/>
                <a:cs typeface="Arial" pitchFamily="34" charset="-120"/>
              </a:rPr>
              <a:t>How will effectiveness be verified?</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10896"/>
            <a:ext cx="2926080" cy="219456"/>
          </a:xfrm>
          <a:prstGeom prst="rect">
            <a:avLst/>
          </a:prstGeom>
          <a:solidFill>
            <a:srgbClr val="FFFFFF">
              <a:alpha val="0"/>
            </a:srgbClr>
          </a:solidFill>
          <a:ln>
            <a:solidFill>
              <a:srgbClr val="FFFFFF">
                <a:alpha val="0"/>
              </a:srgbClr>
            </a:solidFill>
          </a:ln>
        </p:spPr>
        <p:txBody>
          <a:bodyPr wrap="square" lIns="1016" tIns="1016" rIns="1016" bIns="1016" rtlCol="0" anchor="t">
            <a:normAutofit/>
          </a:bodyPr>
          <a:lstStyle/>
          <a:p>
            <a:pPr marL="0" indent="0" algn="l">
              <a:buNone/>
            </a:pPr>
            <a:r>
              <a:rPr lang="en-US" sz="1050" b="1" dirty="0">
                <a:solidFill>
                  <a:srgbClr val="B62510"/>
                </a:solidFill>
                <a:latin typeface="Arial" pitchFamily="34" charset="0"/>
                <a:ea typeface="Arial" pitchFamily="34" charset="-122"/>
                <a:cs typeface="Arial" pitchFamily="34" charset="-120"/>
              </a:rPr>
              <a:t>OPENING</a:t>
            </a:r>
            <a:endParaRPr lang="en-US" sz="1050" dirty="0"/>
          </a:p>
        </p:txBody>
      </p:sp>
      <p:sp>
        <p:nvSpPr>
          <p:cNvPr id="3" name="Text 1"/>
          <p:cNvSpPr/>
          <p:nvPr/>
        </p:nvSpPr>
        <p:spPr>
          <a:xfrm>
            <a:off x="502920" y="658368"/>
            <a:ext cx="9692640" cy="530352"/>
          </a:xfrm>
          <a:prstGeom prst="rect">
            <a:avLst/>
          </a:prstGeom>
          <a:solidFill>
            <a:srgbClr val="FFFFFF">
              <a:alpha val="0"/>
            </a:srgbClr>
          </a:solidFill>
          <a:ln>
            <a:solidFill>
              <a:srgbClr val="FFFFFF">
                <a:alpha val="0"/>
              </a:srgbClr>
            </a:solidFill>
          </a:ln>
        </p:spPr>
        <p:txBody>
          <a:bodyPr wrap="square" lIns="0" tIns="0" rIns="0" bIns="0" rtlCol="0" anchor="t">
            <a:normAutofit/>
          </a:bodyPr>
          <a:lstStyle/>
          <a:p>
            <a:pPr marL="0" indent="0" algn="l">
              <a:buNone/>
            </a:pPr>
            <a:r>
              <a:rPr lang="en-US" sz="2800" b="1" dirty="0">
                <a:solidFill>
                  <a:srgbClr val="25272B"/>
                </a:solidFill>
                <a:latin typeface="Arial" pitchFamily="34" charset="0"/>
                <a:ea typeface="Arial" pitchFamily="34" charset="-122"/>
                <a:cs typeface="Arial" pitchFamily="34" charset="-120"/>
              </a:rPr>
              <a:t>The file can be closed while the risk is still open</a:t>
            </a:r>
            <a:endParaRPr lang="en-US" sz="2800" dirty="0"/>
          </a:p>
        </p:txBody>
      </p:sp>
      <p:sp>
        <p:nvSpPr>
          <p:cNvPr id="4" name="Text 2"/>
          <p:cNvSpPr/>
          <p:nvPr/>
        </p:nvSpPr>
        <p:spPr>
          <a:xfrm>
            <a:off x="10625328" y="274320"/>
            <a:ext cx="960120" cy="274320"/>
          </a:xfrm>
          <a:prstGeom prst="roundRect">
            <a:avLst/>
          </a:prstGeom>
          <a:solidFill>
            <a:srgbClr val="B62510"/>
          </a:solidFill>
          <a:ln>
            <a:solidFill>
              <a:srgbClr val="FFFFFF">
                <a:alpha val="0"/>
              </a:srgbClr>
            </a:solidFill>
          </a:ln>
        </p:spPr>
        <p:txBody>
          <a:bodyPr wrap="square" lIns="381" tIns="381" rIns="381" bIns="381" rtlCol="0" anchor="ctr">
            <a:normAutofit/>
          </a:bodyPr>
          <a:lstStyle/>
          <a:p>
            <a:pPr marL="0" indent="0" algn="ctr">
              <a:buNone/>
            </a:pPr>
            <a:r>
              <a:rPr lang="en-US" sz="850" b="1" dirty="0">
                <a:solidFill>
                  <a:srgbClr val="FFFFFF"/>
                </a:solidFill>
                <a:latin typeface="Arial" pitchFamily="34" charset="0"/>
                <a:ea typeface="Arial" pitchFamily="34" charset="-122"/>
                <a:cs typeface="Arial" pitchFamily="34" charset="-120"/>
              </a:rPr>
              <a:t>OHS Insider</a:t>
            </a:r>
            <a:endParaRPr lang="en-US" sz="850" dirty="0"/>
          </a:p>
        </p:txBody>
      </p:sp>
      <p:sp>
        <p:nvSpPr>
          <p:cNvPr id="5" name="Shape 3"/>
          <p:cNvSpPr/>
          <p:nvPr/>
        </p:nvSpPr>
        <p:spPr>
          <a:xfrm>
            <a:off x="0" y="6675120"/>
            <a:ext cx="12191695" cy="182880"/>
          </a:xfrm>
          <a:prstGeom prst="rect">
            <a:avLst/>
          </a:prstGeom>
          <a:solidFill>
            <a:srgbClr val="B62510"/>
          </a:solidFill>
          <a:ln w="12700">
            <a:solidFill>
              <a:srgbClr val="333333">
                <a:alpha val="0"/>
              </a:srgbClr>
            </a:solidFill>
            <a:prstDash val="solid"/>
          </a:ln>
        </p:spPr>
        <p:txBody>
          <a:bodyPr/>
          <a:lstStyle/>
          <a:p>
            <a:endParaRPr lang="en-CA"/>
          </a:p>
        </p:txBody>
      </p:sp>
      <p:sp>
        <p:nvSpPr>
          <p:cNvPr id="6" name="Text 4"/>
          <p:cNvSpPr/>
          <p:nvPr/>
        </p:nvSpPr>
        <p:spPr>
          <a:xfrm>
            <a:off x="402336" y="6473952"/>
            <a:ext cx="10972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l">
              <a:buNone/>
            </a:pPr>
            <a:r>
              <a:rPr lang="en-US" sz="800" dirty="0">
                <a:solidFill>
                  <a:srgbClr val="62666B"/>
                </a:solidFill>
                <a:latin typeface="Arial" pitchFamily="34" charset="0"/>
                <a:ea typeface="Arial" pitchFamily="34" charset="-122"/>
                <a:cs typeface="Arial" pitchFamily="34" charset="-120"/>
              </a:rPr>
              <a:t>OHS Insider</a:t>
            </a:r>
            <a:endParaRPr lang="en-US" sz="800" dirty="0"/>
          </a:p>
        </p:txBody>
      </p:sp>
      <p:sp>
        <p:nvSpPr>
          <p:cNvPr id="7" name="Text 5"/>
          <p:cNvSpPr/>
          <p:nvPr/>
        </p:nvSpPr>
        <p:spPr>
          <a:xfrm>
            <a:off x="11210544" y="6473952"/>
            <a:ext cx="4114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r">
              <a:buNone/>
            </a:pPr>
            <a:r>
              <a:rPr lang="en-US" sz="800" dirty="0">
                <a:solidFill>
                  <a:srgbClr val="62666B"/>
                </a:solidFill>
                <a:latin typeface="Arial" pitchFamily="34" charset="0"/>
                <a:ea typeface="Arial" pitchFamily="34" charset="-122"/>
                <a:cs typeface="Arial" pitchFamily="34" charset="-120"/>
              </a:rPr>
              <a:t>2</a:t>
            </a:r>
            <a:endParaRPr lang="en-US" sz="800" dirty="0"/>
          </a:p>
        </p:txBody>
      </p:sp>
      <p:pic>
        <p:nvPicPr>
          <p:cNvPr id="8" name="Image 0" descr="/mnt/data/a_high_resolution_realistic_office_workroom_scene_batch_2.png"/>
          <p:cNvPicPr>
            <a:picLocks noChangeAspect="1"/>
          </p:cNvPicPr>
          <p:nvPr/>
        </p:nvPicPr>
        <p:blipFill>
          <a:blip r:embed="rId3"/>
          <a:srcRect l="3000" r="6086"/>
          <a:stretch/>
        </p:blipFill>
        <p:spPr>
          <a:xfrm>
            <a:off x="6629400" y="1325880"/>
            <a:ext cx="4800600" cy="2971800"/>
          </a:xfrm>
          <a:prstGeom prst="rect">
            <a:avLst/>
          </a:prstGeom>
        </p:spPr>
      </p:pic>
      <p:sp>
        <p:nvSpPr>
          <p:cNvPr id="9" name="Text 6"/>
          <p:cNvSpPr/>
          <p:nvPr/>
        </p:nvSpPr>
        <p:spPr>
          <a:xfrm>
            <a:off x="685800" y="1600200"/>
            <a:ext cx="5394960" cy="960120"/>
          </a:xfrm>
          <a:prstGeom prst="rect">
            <a:avLst/>
          </a:prstGeom>
          <a:solidFill>
            <a:srgbClr val="FFFFFF">
              <a:alpha val="0"/>
            </a:srgbClr>
          </a:solidFill>
          <a:ln>
            <a:solidFill>
              <a:srgbClr val="FFFFFF">
                <a:alpha val="0"/>
              </a:srgbClr>
            </a:solidFill>
          </a:ln>
        </p:spPr>
        <p:txBody>
          <a:bodyPr wrap="square" lIns="381" tIns="381" rIns="381" bIns="381" rtlCol="0" anchor="t">
            <a:normAutofit/>
          </a:bodyPr>
          <a:lstStyle/>
          <a:p>
            <a:pPr marL="0" indent="0" algn="l">
              <a:buNone/>
            </a:pPr>
            <a:r>
              <a:rPr lang="en-US" sz="2600" b="1" dirty="0">
                <a:solidFill>
                  <a:srgbClr val="25272B"/>
                </a:solidFill>
                <a:latin typeface="Arial" pitchFamily="34" charset="0"/>
                <a:ea typeface="Arial" pitchFamily="34" charset="-122"/>
                <a:cs typeface="Arial" pitchFamily="34" charset="-120"/>
              </a:rPr>
              <a:t>Most investigations answer what happened.</a:t>
            </a:r>
            <a:endParaRPr lang="en-US" sz="2600" dirty="0"/>
          </a:p>
          <a:p>
            <a:pPr marL="0" indent="0" algn="l">
              <a:buNone/>
            </a:pPr>
            <a:r>
              <a:rPr lang="en-US" sz="2600" b="1" dirty="0">
                <a:solidFill>
                  <a:srgbClr val="25272B"/>
                </a:solidFill>
                <a:latin typeface="Arial" pitchFamily="34" charset="0"/>
                <a:ea typeface="Arial" pitchFamily="34" charset="-122"/>
                <a:cs typeface="Arial" pitchFamily="34" charset="-120"/>
              </a:rPr>
              <a:t>Stronger investigations prove what changed.</a:t>
            </a:r>
            <a:endParaRPr lang="en-US" sz="2600" dirty="0"/>
          </a:p>
        </p:txBody>
      </p:sp>
      <p:sp>
        <p:nvSpPr>
          <p:cNvPr id="10" name="Text 7"/>
          <p:cNvSpPr/>
          <p:nvPr/>
        </p:nvSpPr>
        <p:spPr>
          <a:xfrm>
            <a:off x="777240" y="3246120"/>
            <a:ext cx="1783080" cy="502920"/>
          </a:xfrm>
          <a:prstGeom prst="roundRect">
            <a:avLst/>
          </a:prstGeom>
          <a:solidFill>
            <a:srgbClr val="ECEDEF"/>
          </a:solidFill>
          <a:ln w="12700">
            <a:solidFill>
              <a:srgbClr val="DADDE0"/>
            </a:solidFill>
          </a:ln>
        </p:spPr>
        <p:txBody>
          <a:bodyPr wrap="square" lIns="1778" tIns="1778" rIns="1778" bIns="1778" rtlCol="0" anchor="ctr">
            <a:normAutofit/>
          </a:bodyPr>
          <a:lstStyle/>
          <a:p>
            <a:pPr marL="0" indent="0" algn="ctr">
              <a:buNone/>
            </a:pPr>
            <a:r>
              <a:rPr lang="en-US" sz="1600" b="1" dirty="0">
                <a:solidFill>
                  <a:srgbClr val="4E5662"/>
                </a:solidFill>
                <a:latin typeface="Arial" pitchFamily="34" charset="0"/>
                <a:ea typeface="Arial" pitchFamily="34" charset="-122"/>
                <a:cs typeface="Arial" pitchFamily="34" charset="-120"/>
              </a:rPr>
              <a:t>Completed form</a:t>
            </a:r>
            <a:endParaRPr lang="en-US" sz="1600" dirty="0"/>
          </a:p>
        </p:txBody>
      </p:sp>
      <p:sp>
        <p:nvSpPr>
          <p:cNvPr id="11" name="Text 8"/>
          <p:cNvSpPr/>
          <p:nvPr/>
        </p:nvSpPr>
        <p:spPr>
          <a:xfrm>
            <a:off x="2743200" y="3255264"/>
            <a:ext cx="548640" cy="457200"/>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ctr">
              <a:buNone/>
            </a:pPr>
            <a:r>
              <a:rPr lang="en-US" sz="3000" b="1" dirty="0">
                <a:solidFill>
                  <a:srgbClr val="B62510"/>
                </a:solidFill>
                <a:latin typeface="Arial" pitchFamily="34" charset="0"/>
                <a:ea typeface="Arial" pitchFamily="34" charset="-122"/>
                <a:cs typeface="Arial" pitchFamily="34" charset="-120"/>
              </a:rPr>
              <a:t>≠</a:t>
            </a:r>
            <a:endParaRPr lang="en-US" sz="3000" dirty="0"/>
          </a:p>
        </p:txBody>
      </p:sp>
      <p:sp>
        <p:nvSpPr>
          <p:cNvPr id="12" name="Text 9"/>
          <p:cNvSpPr/>
          <p:nvPr/>
        </p:nvSpPr>
        <p:spPr>
          <a:xfrm>
            <a:off x="3429000" y="3246120"/>
            <a:ext cx="1783080" cy="502920"/>
          </a:xfrm>
          <a:prstGeom prst="roundRect">
            <a:avLst/>
          </a:prstGeom>
          <a:solidFill>
            <a:srgbClr val="E8F2EC"/>
          </a:solidFill>
          <a:ln w="12700">
            <a:solidFill>
              <a:srgbClr val="DADDE0"/>
            </a:solidFill>
          </a:ln>
        </p:spPr>
        <p:txBody>
          <a:bodyPr wrap="square" lIns="1778" tIns="1778" rIns="1778" bIns="1778" rtlCol="0" anchor="ctr">
            <a:normAutofit/>
          </a:bodyPr>
          <a:lstStyle/>
          <a:p>
            <a:pPr marL="0" indent="0" algn="ctr">
              <a:buNone/>
            </a:pPr>
            <a:r>
              <a:rPr lang="en-US" sz="1600" b="1" dirty="0">
                <a:solidFill>
                  <a:srgbClr val="3F8558"/>
                </a:solidFill>
                <a:latin typeface="Arial" pitchFamily="34" charset="0"/>
                <a:ea typeface="Arial" pitchFamily="34" charset="-122"/>
                <a:cs typeface="Arial" pitchFamily="34" charset="-120"/>
              </a:rPr>
              <a:t>Controlled risk</a:t>
            </a:r>
            <a:endParaRPr lang="en-US" sz="1600" dirty="0"/>
          </a:p>
        </p:txBody>
      </p:sp>
      <p:sp>
        <p:nvSpPr>
          <p:cNvPr id="13" name="Text 10"/>
          <p:cNvSpPr/>
          <p:nvPr/>
        </p:nvSpPr>
        <p:spPr>
          <a:xfrm>
            <a:off x="914400" y="5394960"/>
            <a:ext cx="10332720" cy="621792"/>
          </a:xfrm>
          <a:prstGeom prst="rect">
            <a:avLst/>
          </a:prstGeom>
          <a:solidFill>
            <a:srgbClr val="F6E7E4"/>
          </a:solidFill>
          <a:ln>
            <a:solidFill>
              <a:srgbClr val="FFFFFF">
                <a:alpha val="0"/>
              </a:srgbClr>
            </a:solidFill>
          </a:ln>
        </p:spPr>
        <p:txBody>
          <a:bodyPr wrap="square" lIns="1524" tIns="1524" rIns="1524" bIns="1524" rtlCol="0" anchor="ctr">
            <a:normAutofit/>
          </a:bodyPr>
          <a:lstStyle/>
          <a:p>
            <a:pPr marL="0" indent="0" algn="l">
              <a:buNone/>
            </a:pPr>
            <a:r>
              <a:rPr lang="en-US" sz="1500" b="1" dirty="0">
                <a:solidFill>
                  <a:srgbClr val="B62510"/>
                </a:solidFill>
                <a:latin typeface="Arial" pitchFamily="34" charset="0"/>
                <a:ea typeface="Arial" pitchFamily="34" charset="-122"/>
                <a:cs typeface="Arial" pitchFamily="34" charset="-120"/>
              </a:rPr>
              <a:t>A defensible investigation does not simply explain the event. It shows how the organization learned, acted, and verified control.</a:t>
            </a:r>
            <a:endParaRPr lang="en-US" sz="15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10896"/>
            <a:ext cx="2926080" cy="219456"/>
          </a:xfrm>
          <a:prstGeom prst="rect">
            <a:avLst/>
          </a:prstGeom>
          <a:solidFill>
            <a:srgbClr val="FFFFFF">
              <a:alpha val="0"/>
            </a:srgbClr>
          </a:solidFill>
          <a:ln>
            <a:solidFill>
              <a:srgbClr val="FFFFFF">
                <a:alpha val="0"/>
              </a:srgbClr>
            </a:solidFill>
          </a:ln>
        </p:spPr>
        <p:txBody>
          <a:bodyPr wrap="square" lIns="1016" tIns="1016" rIns="1016" bIns="1016" rtlCol="0" anchor="t">
            <a:normAutofit/>
          </a:bodyPr>
          <a:lstStyle/>
          <a:p>
            <a:pPr marL="0" indent="0" algn="l">
              <a:buNone/>
            </a:pPr>
            <a:r>
              <a:rPr lang="en-US" sz="1050" b="1" dirty="0">
                <a:solidFill>
                  <a:srgbClr val="B62510"/>
                </a:solidFill>
                <a:latin typeface="Arial" pitchFamily="34" charset="0"/>
                <a:ea typeface="Arial" pitchFamily="34" charset="-122"/>
                <a:cs typeface="Arial" pitchFamily="34" charset="-120"/>
              </a:rPr>
              <a:t>QUESTION ONE</a:t>
            </a:r>
            <a:endParaRPr lang="en-US" sz="1050" dirty="0"/>
          </a:p>
        </p:txBody>
      </p:sp>
      <p:sp>
        <p:nvSpPr>
          <p:cNvPr id="3" name="Text 1"/>
          <p:cNvSpPr/>
          <p:nvPr/>
        </p:nvSpPr>
        <p:spPr>
          <a:xfrm>
            <a:off x="502920" y="658368"/>
            <a:ext cx="9692640" cy="530352"/>
          </a:xfrm>
          <a:prstGeom prst="rect">
            <a:avLst/>
          </a:prstGeom>
          <a:solidFill>
            <a:srgbClr val="FFFFFF">
              <a:alpha val="0"/>
            </a:srgbClr>
          </a:solidFill>
          <a:ln>
            <a:solidFill>
              <a:srgbClr val="FFFFFF">
                <a:alpha val="0"/>
              </a:srgbClr>
            </a:solidFill>
          </a:ln>
        </p:spPr>
        <p:txBody>
          <a:bodyPr wrap="square" lIns="0" tIns="0" rIns="0" bIns="0" rtlCol="0" anchor="t">
            <a:normAutofit/>
          </a:bodyPr>
          <a:lstStyle/>
          <a:p>
            <a:pPr marL="0" indent="0" algn="l">
              <a:buNone/>
            </a:pPr>
            <a:r>
              <a:rPr lang="en-US" sz="3000" b="1" dirty="0">
                <a:solidFill>
                  <a:srgbClr val="25272B"/>
                </a:solidFill>
                <a:latin typeface="Arial" pitchFamily="34" charset="0"/>
                <a:ea typeface="Arial" pitchFamily="34" charset="-122"/>
                <a:cs typeface="Arial" pitchFamily="34" charset="-120"/>
              </a:rPr>
              <a:t>Has this happened before?</a:t>
            </a:r>
            <a:endParaRPr lang="en-US" sz="3000" dirty="0"/>
          </a:p>
        </p:txBody>
      </p:sp>
      <p:sp>
        <p:nvSpPr>
          <p:cNvPr id="4" name="Text 2"/>
          <p:cNvSpPr/>
          <p:nvPr/>
        </p:nvSpPr>
        <p:spPr>
          <a:xfrm>
            <a:off x="10625328" y="274320"/>
            <a:ext cx="960120" cy="274320"/>
          </a:xfrm>
          <a:prstGeom prst="roundRect">
            <a:avLst/>
          </a:prstGeom>
          <a:solidFill>
            <a:srgbClr val="B62510"/>
          </a:solidFill>
          <a:ln>
            <a:solidFill>
              <a:srgbClr val="FFFFFF">
                <a:alpha val="0"/>
              </a:srgbClr>
            </a:solidFill>
          </a:ln>
        </p:spPr>
        <p:txBody>
          <a:bodyPr wrap="square" lIns="381" tIns="381" rIns="381" bIns="381" rtlCol="0" anchor="ctr">
            <a:normAutofit/>
          </a:bodyPr>
          <a:lstStyle/>
          <a:p>
            <a:pPr marL="0" indent="0" algn="ctr">
              <a:buNone/>
            </a:pPr>
            <a:r>
              <a:rPr lang="en-US" sz="850" b="1" dirty="0">
                <a:solidFill>
                  <a:srgbClr val="FFFFFF"/>
                </a:solidFill>
                <a:latin typeface="Arial" pitchFamily="34" charset="0"/>
                <a:ea typeface="Arial" pitchFamily="34" charset="-122"/>
                <a:cs typeface="Arial" pitchFamily="34" charset="-120"/>
              </a:rPr>
              <a:t>OHS Insider</a:t>
            </a:r>
            <a:endParaRPr lang="en-US" sz="850" dirty="0"/>
          </a:p>
        </p:txBody>
      </p:sp>
      <p:sp>
        <p:nvSpPr>
          <p:cNvPr id="5" name="Shape 3"/>
          <p:cNvSpPr/>
          <p:nvPr/>
        </p:nvSpPr>
        <p:spPr>
          <a:xfrm>
            <a:off x="0" y="6675120"/>
            <a:ext cx="12191695" cy="182880"/>
          </a:xfrm>
          <a:prstGeom prst="rect">
            <a:avLst/>
          </a:prstGeom>
          <a:solidFill>
            <a:srgbClr val="B62510"/>
          </a:solidFill>
          <a:ln w="12700">
            <a:solidFill>
              <a:srgbClr val="333333">
                <a:alpha val="0"/>
              </a:srgbClr>
            </a:solidFill>
            <a:prstDash val="solid"/>
          </a:ln>
        </p:spPr>
        <p:txBody>
          <a:bodyPr/>
          <a:lstStyle/>
          <a:p>
            <a:endParaRPr lang="en-CA"/>
          </a:p>
        </p:txBody>
      </p:sp>
      <p:sp>
        <p:nvSpPr>
          <p:cNvPr id="6" name="Text 4"/>
          <p:cNvSpPr/>
          <p:nvPr/>
        </p:nvSpPr>
        <p:spPr>
          <a:xfrm>
            <a:off x="402336" y="6473952"/>
            <a:ext cx="10972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l">
              <a:buNone/>
            </a:pPr>
            <a:r>
              <a:rPr lang="en-US" sz="800" dirty="0">
                <a:solidFill>
                  <a:srgbClr val="62666B"/>
                </a:solidFill>
                <a:latin typeface="Arial" pitchFamily="34" charset="0"/>
                <a:ea typeface="Arial" pitchFamily="34" charset="-122"/>
                <a:cs typeface="Arial" pitchFamily="34" charset="-120"/>
              </a:rPr>
              <a:t>OHS Insider</a:t>
            </a:r>
            <a:endParaRPr lang="en-US" sz="800" dirty="0"/>
          </a:p>
        </p:txBody>
      </p:sp>
      <p:sp>
        <p:nvSpPr>
          <p:cNvPr id="7" name="Text 5"/>
          <p:cNvSpPr/>
          <p:nvPr/>
        </p:nvSpPr>
        <p:spPr>
          <a:xfrm>
            <a:off x="11210544" y="6473952"/>
            <a:ext cx="4114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r">
              <a:buNone/>
            </a:pPr>
            <a:r>
              <a:rPr lang="en-US" sz="800" dirty="0">
                <a:solidFill>
                  <a:srgbClr val="62666B"/>
                </a:solidFill>
                <a:latin typeface="Arial" pitchFamily="34" charset="0"/>
                <a:ea typeface="Arial" pitchFamily="34" charset="-122"/>
                <a:cs typeface="Arial" pitchFamily="34" charset="-120"/>
              </a:rPr>
              <a:t>20</a:t>
            </a:r>
            <a:endParaRPr lang="en-US" sz="800" dirty="0"/>
          </a:p>
        </p:txBody>
      </p:sp>
      <p:pic>
        <p:nvPicPr>
          <p:cNvPr id="8" name="Image 0" descr="/mnt/data/a_high_resolution_realistic_office_workroom_scene_batch_2.png"/>
          <p:cNvPicPr>
            <a:picLocks noChangeAspect="1"/>
          </p:cNvPicPr>
          <p:nvPr/>
        </p:nvPicPr>
        <p:blipFill>
          <a:blip r:embed="rId3"/>
          <a:srcRect l="3000" r="11752"/>
          <a:stretch/>
        </p:blipFill>
        <p:spPr>
          <a:xfrm>
            <a:off x="6537960" y="1234440"/>
            <a:ext cx="4709160" cy="3108960"/>
          </a:xfrm>
          <a:prstGeom prst="rect">
            <a:avLst/>
          </a:prstGeom>
        </p:spPr>
      </p:pic>
      <p:sp>
        <p:nvSpPr>
          <p:cNvPr id="9" name="Text 6"/>
          <p:cNvSpPr/>
          <p:nvPr/>
        </p:nvSpPr>
        <p:spPr>
          <a:xfrm>
            <a:off x="868680" y="1508760"/>
            <a:ext cx="2331720" cy="475488"/>
          </a:xfrm>
          <a:prstGeom prst="roundRect">
            <a:avLst/>
          </a:prstGeom>
          <a:solidFill>
            <a:srgbClr val="E8F0F6"/>
          </a:solidFill>
          <a:ln w="12700">
            <a:solidFill>
              <a:srgbClr val="DADDE0"/>
            </a:solidFill>
          </a:ln>
        </p:spPr>
        <p:txBody>
          <a:bodyPr wrap="square" lIns="1778" tIns="1778" rIns="1778" bIns="1778" rtlCol="0" anchor="ctr">
            <a:normAutofit/>
          </a:bodyPr>
          <a:lstStyle/>
          <a:p>
            <a:pPr marL="0" indent="0" algn="ctr">
              <a:buNone/>
            </a:pPr>
            <a:r>
              <a:rPr lang="en-US" sz="1500" b="1" dirty="0">
                <a:solidFill>
                  <a:srgbClr val="25272B"/>
                </a:solidFill>
                <a:latin typeface="Arial" pitchFamily="34" charset="0"/>
                <a:ea typeface="Arial" pitchFamily="34" charset="-122"/>
                <a:cs typeface="Arial" pitchFamily="34" charset="-120"/>
              </a:rPr>
              <a:t>Incidents</a:t>
            </a:r>
            <a:endParaRPr lang="en-US" sz="1500" dirty="0"/>
          </a:p>
        </p:txBody>
      </p:sp>
      <p:sp>
        <p:nvSpPr>
          <p:cNvPr id="10" name="Text 7"/>
          <p:cNvSpPr/>
          <p:nvPr/>
        </p:nvSpPr>
        <p:spPr>
          <a:xfrm>
            <a:off x="3566160" y="1508760"/>
            <a:ext cx="2331720" cy="475488"/>
          </a:xfrm>
          <a:prstGeom prst="roundRect">
            <a:avLst/>
          </a:prstGeom>
          <a:solidFill>
            <a:srgbClr val="E8F2EC"/>
          </a:solidFill>
          <a:ln w="12700">
            <a:solidFill>
              <a:srgbClr val="DADDE0"/>
            </a:solidFill>
          </a:ln>
        </p:spPr>
        <p:txBody>
          <a:bodyPr wrap="square" lIns="1778" tIns="1778" rIns="1778" bIns="1778" rtlCol="0" anchor="ctr">
            <a:normAutofit/>
          </a:bodyPr>
          <a:lstStyle/>
          <a:p>
            <a:pPr marL="0" indent="0" algn="ctr">
              <a:buNone/>
            </a:pPr>
            <a:r>
              <a:rPr lang="en-US" sz="1500" b="1" dirty="0">
                <a:solidFill>
                  <a:srgbClr val="25272B"/>
                </a:solidFill>
                <a:latin typeface="Arial" pitchFamily="34" charset="0"/>
                <a:ea typeface="Arial" pitchFamily="34" charset="-122"/>
                <a:cs typeface="Arial" pitchFamily="34" charset="-120"/>
              </a:rPr>
              <a:t>Near misses</a:t>
            </a:r>
            <a:endParaRPr lang="en-US" sz="1500" dirty="0"/>
          </a:p>
        </p:txBody>
      </p:sp>
      <p:sp>
        <p:nvSpPr>
          <p:cNvPr id="11" name="Text 8"/>
          <p:cNvSpPr/>
          <p:nvPr/>
        </p:nvSpPr>
        <p:spPr>
          <a:xfrm>
            <a:off x="868680" y="2240280"/>
            <a:ext cx="2331720" cy="475488"/>
          </a:xfrm>
          <a:prstGeom prst="roundRect">
            <a:avLst/>
          </a:prstGeom>
          <a:solidFill>
            <a:srgbClr val="F6EFE2"/>
          </a:solidFill>
          <a:ln w="12700">
            <a:solidFill>
              <a:srgbClr val="DADDE0"/>
            </a:solidFill>
          </a:ln>
        </p:spPr>
        <p:txBody>
          <a:bodyPr wrap="square" lIns="1778" tIns="1778" rIns="1778" bIns="1778" rtlCol="0" anchor="ctr">
            <a:normAutofit/>
          </a:bodyPr>
          <a:lstStyle/>
          <a:p>
            <a:pPr marL="0" indent="0" algn="ctr">
              <a:buNone/>
            </a:pPr>
            <a:r>
              <a:rPr lang="en-US" sz="1500" b="1" dirty="0">
                <a:solidFill>
                  <a:srgbClr val="25272B"/>
                </a:solidFill>
                <a:latin typeface="Arial" pitchFamily="34" charset="0"/>
                <a:ea typeface="Arial" pitchFamily="34" charset="-122"/>
                <a:cs typeface="Arial" pitchFamily="34" charset="-120"/>
              </a:rPr>
              <a:t>First aid</a:t>
            </a:r>
            <a:endParaRPr lang="en-US" sz="1500" dirty="0"/>
          </a:p>
        </p:txBody>
      </p:sp>
      <p:sp>
        <p:nvSpPr>
          <p:cNvPr id="12" name="Text 9"/>
          <p:cNvSpPr/>
          <p:nvPr/>
        </p:nvSpPr>
        <p:spPr>
          <a:xfrm>
            <a:off x="3566160" y="2240280"/>
            <a:ext cx="2331720" cy="475488"/>
          </a:xfrm>
          <a:prstGeom prst="roundRect">
            <a:avLst/>
          </a:prstGeom>
          <a:solidFill>
            <a:srgbClr val="ECEDEF"/>
          </a:solidFill>
          <a:ln w="12700">
            <a:solidFill>
              <a:srgbClr val="DADDE0"/>
            </a:solidFill>
          </a:ln>
        </p:spPr>
        <p:txBody>
          <a:bodyPr wrap="square" lIns="1778" tIns="1778" rIns="1778" bIns="1778" rtlCol="0" anchor="ctr">
            <a:normAutofit/>
          </a:bodyPr>
          <a:lstStyle/>
          <a:p>
            <a:pPr marL="0" indent="0" algn="ctr">
              <a:buNone/>
            </a:pPr>
            <a:r>
              <a:rPr lang="en-US" sz="1500" b="1" dirty="0">
                <a:solidFill>
                  <a:srgbClr val="25272B"/>
                </a:solidFill>
                <a:latin typeface="Arial" pitchFamily="34" charset="0"/>
                <a:ea typeface="Arial" pitchFamily="34" charset="-122"/>
                <a:cs typeface="Arial" pitchFamily="34" charset="-120"/>
              </a:rPr>
              <a:t>Inspections</a:t>
            </a:r>
            <a:endParaRPr lang="en-US" sz="1500" dirty="0"/>
          </a:p>
        </p:txBody>
      </p:sp>
      <p:sp>
        <p:nvSpPr>
          <p:cNvPr id="13" name="Text 10"/>
          <p:cNvSpPr/>
          <p:nvPr/>
        </p:nvSpPr>
        <p:spPr>
          <a:xfrm>
            <a:off x="868680" y="2971800"/>
            <a:ext cx="2331720" cy="475488"/>
          </a:xfrm>
          <a:prstGeom prst="roundRect">
            <a:avLst/>
          </a:prstGeom>
          <a:solidFill>
            <a:srgbClr val="E8F0F6"/>
          </a:solidFill>
          <a:ln w="12700">
            <a:solidFill>
              <a:srgbClr val="DADDE0"/>
            </a:solidFill>
          </a:ln>
        </p:spPr>
        <p:txBody>
          <a:bodyPr wrap="square" lIns="1778" tIns="1778" rIns="1778" bIns="1778" rtlCol="0" anchor="ctr">
            <a:normAutofit/>
          </a:bodyPr>
          <a:lstStyle/>
          <a:p>
            <a:pPr marL="0" indent="0" algn="ctr">
              <a:buNone/>
            </a:pPr>
            <a:r>
              <a:rPr lang="en-US" sz="1500" b="1" dirty="0">
                <a:solidFill>
                  <a:srgbClr val="25272B"/>
                </a:solidFill>
                <a:latin typeface="Arial" pitchFamily="34" charset="0"/>
                <a:ea typeface="Arial" pitchFamily="34" charset="-122"/>
                <a:cs typeface="Arial" pitchFamily="34" charset="-120"/>
              </a:rPr>
              <a:t>Maintenance</a:t>
            </a:r>
            <a:endParaRPr lang="en-US" sz="1500" dirty="0"/>
          </a:p>
        </p:txBody>
      </p:sp>
      <p:sp>
        <p:nvSpPr>
          <p:cNvPr id="14" name="Text 11"/>
          <p:cNvSpPr/>
          <p:nvPr/>
        </p:nvSpPr>
        <p:spPr>
          <a:xfrm>
            <a:off x="3566160" y="2971800"/>
            <a:ext cx="2331720" cy="475488"/>
          </a:xfrm>
          <a:prstGeom prst="roundRect">
            <a:avLst/>
          </a:prstGeom>
          <a:solidFill>
            <a:srgbClr val="E8F2EC"/>
          </a:solidFill>
          <a:ln w="12700">
            <a:solidFill>
              <a:srgbClr val="DADDE0"/>
            </a:solidFill>
          </a:ln>
        </p:spPr>
        <p:txBody>
          <a:bodyPr wrap="square" lIns="1778" tIns="1778" rIns="1778" bIns="1778" rtlCol="0" anchor="ctr">
            <a:normAutofit/>
          </a:bodyPr>
          <a:lstStyle/>
          <a:p>
            <a:pPr marL="0" indent="0" algn="ctr">
              <a:buNone/>
            </a:pPr>
            <a:r>
              <a:rPr lang="en-US" sz="1500" b="1" dirty="0">
                <a:solidFill>
                  <a:srgbClr val="25272B"/>
                </a:solidFill>
                <a:latin typeface="Arial" pitchFamily="34" charset="0"/>
                <a:ea typeface="Arial" pitchFamily="34" charset="-122"/>
                <a:cs typeface="Arial" pitchFamily="34" charset="-120"/>
              </a:rPr>
              <a:t>JHSC minutes</a:t>
            </a:r>
            <a:endParaRPr lang="en-US" sz="1500" dirty="0"/>
          </a:p>
        </p:txBody>
      </p:sp>
      <p:sp>
        <p:nvSpPr>
          <p:cNvPr id="15" name="Text 12"/>
          <p:cNvSpPr/>
          <p:nvPr/>
        </p:nvSpPr>
        <p:spPr>
          <a:xfrm>
            <a:off x="868680" y="3703320"/>
            <a:ext cx="2331720" cy="475488"/>
          </a:xfrm>
          <a:prstGeom prst="roundRect">
            <a:avLst/>
          </a:prstGeom>
          <a:solidFill>
            <a:srgbClr val="F6EFE2"/>
          </a:solidFill>
          <a:ln w="12700">
            <a:solidFill>
              <a:srgbClr val="DADDE0"/>
            </a:solidFill>
          </a:ln>
        </p:spPr>
        <p:txBody>
          <a:bodyPr wrap="square" lIns="1778" tIns="1778" rIns="1778" bIns="1778" rtlCol="0" anchor="ctr">
            <a:normAutofit/>
          </a:bodyPr>
          <a:lstStyle/>
          <a:p>
            <a:pPr marL="0" indent="0" algn="ctr">
              <a:buNone/>
            </a:pPr>
            <a:r>
              <a:rPr lang="en-US" sz="1500" b="1" dirty="0">
                <a:solidFill>
                  <a:srgbClr val="25272B"/>
                </a:solidFill>
                <a:latin typeface="Arial" pitchFamily="34" charset="0"/>
                <a:ea typeface="Arial" pitchFamily="34" charset="-122"/>
                <a:cs typeface="Arial" pitchFamily="34" charset="-120"/>
              </a:rPr>
              <a:t>Complaints</a:t>
            </a:r>
            <a:endParaRPr lang="en-US" sz="1500" dirty="0"/>
          </a:p>
        </p:txBody>
      </p:sp>
      <p:sp>
        <p:nvSpPr>
          <p:cNvPr id="16" name="Text 13"/>
          <p:cNvSpPr/>
          <p:nvPr/>
        </p:nvSpPr>
        <p:spPr>
          <a:xfrm>
            <a:off x="3566160" y="3703320"/>
            <a:ext cx="2331720" cy="475488"/>
          </a:xfrm>
          <a:prstGeom prst="roundRect">
            <a:avLst/>
          </a:prstGeom>
          <a:solidFill>
            <a:srgbClr val="ECEDEF"/>
          </a:solidFill>
          <a:ln w="12700">
            <a:solidFill>
              <a:srgbClr val="DADDE0"/>
            </a:solidFill>
          </a:ln>
        </p:spPr>
        <p:txBody>
          <a:bodyPr wrap="square" lIns="1778" tIns="1778" rIns="1778" bIns="1778" rtlCol="0" anchor="ctr">
            <a:normAutofit/>
          </a:bodyPr>
          <a:lstStyle/>
          <a:p>
            <a:pPr marL="0" indent="0" algn="ctr">
              <a:buNone/>
            </a:pPr>
            <a:r>
              <a:rPr lang="en-US" sz="1500" b="1" dirty="0">
                <a:solidFill>
                  <a:srgbClr val="25272B"/>
                </a:solidFill>
                <a:latin typeface="Arial" pitchFamily="34" charset="0"/>
                <a:ea typeface="Arial" pitchFamily="34" charset="-122"/>
                <a:cs typeface="Arial" pitchFamily="34" charset="-120"/>
              </a:rPr>
              <a:t>Supervisor notes</a:t>
            </a:r>
            <a:endParaRPr lang="en-US" sz="1500" dirty="0"/>
          </a:p>
        </p:txBody>
      </p:sp>
      <p:sp>
        <p:nvSpPr>
          <p:cNvPr id="17" name="Text 14"/>
          <p:cNvSpPr/>
          <p:nvPr/>
        </p:nvSpPr>
        <p:spPr>
          <a:xfrm>
            <a:off x="914400" y="5257800"/>
            <a:ext cx="10332720" cy="548640"/>
          </a:xfrm>
          <a:prstGeom prst="rect">
            <a:avLst/>
          </a:prstGeom>
          <a:solidFill>
            <a:srgbClr val="F6E7E4"/>
          </a:solidFill>
          <a:ln>
            <a:solidFill>
              <a:srgbClr val="FFFFFF">
                <a:alpha val="0"/>
              </a:srgbClr>
            </a:solidFill>
          </a:ln>
        </p:spPr>
        <p:txBody>
          <a:bodyPr wrap="square" lIns="1524" tIns="1524" rIns="1524" bIns="1524" rtlCol="0" anchor="ctr">
            <a:normAutofit/>
          </a:bodyPr>
          <a:lstStyle/>
          <a:p>
            <a:pPr marL="0" indent="0" algn="l">
              <a:buNone/>
            </a:pPr>
            <a:r>
              <a:rPr lang="en-US" sz="1500" b="1" dirty="0">
                <a:solidFill>
                  <a:srgbClr val="B62510"/>
                </a:solidFill>
                <a:latin typeface="Arial" pitchFamily="34" charset="0"/>
                <a:ea typeface="Arial" pitchFamily="34" charset="-122"/>
                <a:cs typeface="Arial" pitchFamily="34" charset="-120"/>
              </a:rPr>
              <a:t>You are not looking only for the same incident. You are looking for similar warning signs.</a:t>
            </a:r>
            <a:endParaRPr lang="en-US" sz="15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10896"/>
            <a:ext cx="2926080" cy="219456"/>
          </a:xfrm>
          <a:prstGeom prst="rect">
            <a:avLst/>
          </a:prstGeom>
          <a:solidFill>
            <a:srgbClr val="FFFFFF">
              <a:alpha val="0"/>
            </a:srgbClr>
          </a:solidFill>
          <a:ln>
            <a:solidFill>
              <a:srgbClr val="FFFFFF">
                <a:alpha val="0"/>
              </a:srgbClr>
            </a:solidFill>
          </a:ln>
        </p:spPr>
        <p:txBody>
          <a:bodyPr wrap="square" lIns="1016" tIns="1016" rIns="1016" bIns="1016" rtlCol="0" anchor="t">
            <a:normAutofit/>
          </a:bodyPr>
          <a:lstStyle/>
          <a:p>
            <a:pPr marL="0" indent="0" algn="l">
              <a:buNone/>
            </a:pPr>
            <a:r>
              <a:rPr lang="en-US" sz="1050" b="1" dirty="0">
                <a:solidFill>
                  <a:srgbClr val="B62510"/>
                </a:solidFill>
                <a:latin typeface="Arial" pitchFamily="34" charset="0"/>
                <a:ea typeface="Arial" pitchFamily="34" charset="-122"/>
                <a:cs typeface="Arial" pitchFamily="34" charset="-120"/>
              </a:rPr>
              <a:t>QUESTION TWO</a:t>
            </a:r>
            <a:endParaRPr lang="en-US" sz="1050" dirty="0"/>
          </a:p>
        </p:txBody>
      </p:sp>
      <p:sp>
        <p:nvSpPr>
          <p:cNvPr id="3" name="Text 1"/>
          <p:cNvSpPr/>
          <p:nvPr/>
        </p:nvSpPr>
        <p:spPr>
          <a:xfrm>
            <a:off x="502920" y="658368"/>
            <a:ext cx="9692640" cy="530352"/>
          </a:xfrm>
          <a:prstGeom prst="rect">
            <a:avLst/>
          </a:prstGeom>
          <a:solidFill>
            <a:srgbClr val="FFFFFF">
              <a:alpha val="0"/>
            </a:srgbClr>
          </a:solidFill>
          <a:ln>
            <a:solidFill>
              <a:srgbClr val="FFFFFF">
                <a:alpha val="0"/>
              </a:srgbClr>
            </a:solidFill>
          </a:ln>
        </p:spPr>
        <p:txBody>
          <a:bodyPr wrap="square" lIns="0" tIns="0" rIns="0" bIns="0" rtlCol="0" anchor="t">
            <a:normAutofit/>
          </a:bodyPr>
          <a:lstStyle/>
          <a:p>
            <a:pPr marL="0" indent="0" algn="l">
              <a:buNone/>
            </a:pPr>
            <a:r>
              <a:rPr lang="en-US" sz="3000" b="1" dirty="0">
                <a:solidFill>
                  <a:srgbClr val="25272B"/>
                </a:solidFill>
                <a:latin typeface="Arial" pitchFamily="34" charset="0"/>
                <a:ea typeface="Arial" pitchFamily="34" charset="-122"/>
                <a:cs typeface="Arial" pitchFamily="34" charset="-120"/>
              </a:rPr>
              <a:t>What control failed?</a:t>
            </a:r>
            <a:endParaRPr lang="en-US" sz="3000" dirty="0"/>
          </a:p>
        </p:txBody>
      </p:sp>
      <p:sp>
        <p:nvSpPr>
          <p:cNvPr id="4" name="Text 2"/>
          <p:cNvSpPr/>
          <p:nvPr/>
        </p:nvSpPr>
        <p:spPr>
          <a:xfrm>
            <a:off x="10625328" y="274320"/>
            <a:ext cx="960120" cy="274320"/>
          </a:xfrm>
          <a:prstGeom prst="roundRect">
            <a:avLst/>
          </a:prstGeom>
          <a:solidFill>
            <a:srgbClr val="B62510"/>
          </a:solidFill>
          <a:ln>
            <a:solidFill>
              <a:srgbClr val="FFFFFF">
                <a:alpha val="0"/>
              </a:srgbClr>
            </a:solidFill>
          </a:ln>
        </p:spPr>
        <p:txBody>
          <a:bodyPr wrap="square" lIns="381" tIns="381" rIns="381" bIns="381" rtlCol="0" anchor="ctr">
            <a:normAutofit/>
          </a:bodyPr>
          <a:lstStyle/>
          <a:p>
            <a:pPr marL="0" indent="0" algn="ctr">
              <a:buNone/>
            </a:pPr>
            <a:r>
              <a:rPr lang="en-US" sz="850" b="1" dirty="0">
                <a:solidFill>
                  <a:srgbClr val="FFFFFF"/>
                </a:solidFill>
                <a:latin typeface="Arial" pitchFamily="34" charset="0"/>
                <a:ea typeface="Arial" pitchFamily="34" charset="-122"/>
                <a:cs typeface="Arial" pitchFamily="34" charset="-120"/>
              </a:rPr>
              <a:t>OHS Insider</a:t>
            </a:r>
            <a:endParaRPr lang="en-US" sz="850" dirty="0"/>
          </a:p>
        </p:txBody>
      </p:sp>
      <p:sp>
        <p:nvSpPr>
          <p:cNvPr id="5" name="Shape 3"/>
          <p:cNvSpPr/>
          <p:nvPr/>
        </p:nvSpPr>
        <p:spPr>
          <a:xfrm>
            <a:off x="0" y="6675120"/>
            <a:ext cx="12191695" cy="182880"/>
          </a:xfrm>
          <a:prstGeom prst="rect">
            <a:avLst/>
          </a:prstGeom>
          <a:solidFill>
            <a:srgbClr val="B62510"/>
          </a:solidFill>
          <a:ln w="12700">
            <a:solidFill>
              <a:srgbClr val="333333">
                <a:alpha val="0"/>
              </a:srgbClr>
            </a:solidFill>
            <a:prstDash val="solid"/>
          </a:ln>
        </p:spPr>
        <p:txBody>
          <a:bodyPr/>
          <a:lstStyle/>
          <a:p>
            <a:endParaRPr lang="en-CA"/>
          </a:p>
        </p:txBody>
      </p:sp>
      <p:sp>
        <p:nvSpPr>
          <p:cNvPr id="6" name="Text 4"/>
          <p:cNvSpPr/>
          <p:nvPr/>
        </p:nvSpPr>
        <p:spPr>
          <a:xfrm>
            <a:off x="402336" y="6473952"/>
            <a:ext cx="10972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l">
              <a:buNone/>
            </a:pPr>
            <a:r>
              <a:rPr lang="en-US" sz="800" dirty="0">
                <a:solidFill>
                  <a:srgbClr val="62666B"/>
                </a:solidFill>
                <a:latin typeface="Arial" pitchFamily="34" charset="0"/>
                <a:ea typeface="Arial" pitchFamily="34" charset="-122"/>
                <a:cs typeface="Arial" pitchFamily="34" charset="-120"/>
              </a:rPr>
              <a:t>OHS Insider</a:t>
            </a:r>
            <a:endParaRPr lang="en-US" sz="800" dirty="0"/>
          </a:p>
        </p:txBody>
      </p:sp>
      <p:sp>
        <p:nvSpPr>
          <p:cNvPr id="7" name="Text 5"/>
          <p:cNvSpPr/>
          <p:nvPr/>
        </p:nvSpPr>
        <p:spPr>
          <a:xfrm>
            <a:off x="11210544" y="6473952"/>
            <a:ext cx="4114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r">
              <a:buNone/>
            </a:pPr>
            <a:r>
              <a:rPr lang="en-US" sz="800" dirty="0">
                <a:solidFill>
                  <a:srgbClr val="62666B"/>
                </a:solidFill>
                <a:latin typeface="Arial" pitchFamily="34" charset="0"/>
                <a:ea typeface="Arial" pitchFamily="34" charset="-122"/>
                <a:cs typeface="Arial" pitchFamily="34" charset="-120"/>
              </a:rPr>
              <a:t>21</a:t>
            </a:r>
            <a:endParaRPr lang="en-US" sz="800" dirty="0"/>
          </a:p>
        </p:txBody>
      </p:sp>
      <p:sp>
        <p:nvSpPr>
          <p:cNvPr id="8" name="Text 6"/>
          <p:cNvSpPr/>
          <p:nvPr/>
        </p:nvSpPr>
        <p:spPr>
          <a:xfrm>
            <a:off x="1005840" y="1325880"/>
            <a:ext cx="10149840" cy="384048"/>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ctr">
              <a:buNone/>
            </a:pPr>
            <a:r>
              <a:rPr lang="en-US" sz="2000" b="1" dirty="0">
                <a:solidFill>
                  <a:srgbClr val="25272B"/>
                </a:solidFill>
                <a:latin typeface="Arial" pitchFamily="34" charset="0"/>
                <a:ea typeface="Arial" pitchFamily="34" charset="-122"/>
                <a:cs typeface="Arial" pitchFamily="34" charset="-120"/>
              </a:rPr>
              <a:t>Every event should connect back to the control that was supposed to prevent or reduce it.</a:t>
            </a:r>
            <a:endParaRPr lang="en-US" sz="2000" dirty="0"/>
          </a:p>
        </p:txBody>
      </p:sp>
      <p:sp>
        <p:nvSpPr>
          <p:cNvPr id="9" name="Text 7"/>
          <p:cNvSpPr/>
          <p:nvPr/>
        </p:nvSpPr>
        <p:spPr>
          <a:xfrm>
            <a:off x="1798168" y="1828800"/>
            <a:ext cx="8595360" cy="283464"/>
          </a:xfrm>
          <a:prstGeom prst="rect">
            <a:avLst/>
          </a:prstGeom>
          <a:solidFill>
            <a:srgbClr val="3F8558"/>
          </a:solidFill>
          <a:ln>
            <a:solidFill>
              <a:srgbClr val="FFFFFF">
                <a:alpha val="0"/>
              </a:srgbClr>
            </a:solidFill>
          </a:ln>
        </p:spPr>
        <p:txBody>
          <a:bodyPr wrap="square" lIns="127" tIns="127" rIns="127" bIns="127" rtlCol="0" anchor="ctr">
            <a:normAutofit/>
          </a:bodyPr>
          <a:lstStyle/>
          <a:p>
            <a:pPr marL="0" indent="0" algn="ctr">
              <a:buNone/>
            </a:pPr>
            <a:r>
              <a:rPr lang="en-US" sz="1450" b="1" dirty="0">
                <a:solidFill>
                  <a:srgbClr val="FFFFFF"/>
                </a:solidFill>
                <a:latin typeface="Arial" pitchFamily="34" charset="0"/>
                <a:ea typeface="Arial" pitchFamily="34" charset="-122"/>
                <a:cs typeface="Arial" pitchFamily="34" charset="-120"/>
              </a:rPr>
              <a:t>Elimination</a:t>
            </a:r>
            <a:endParaRPr lang="en-US" sz="1450" dirty="0"/>
          </a:p>
        </p:txBody>
      </p:sp>
      <p:sp>
        <p:nvSpPr>
          <p:cNvPr id="10" name="Text 8"/>
          <p:cNvSpPr/>
          <p:nvPr/>
        </p:nvSpPr>
        <p:spPr>
          <a:xfrm>
            <a:off x="2209648" y="2212848"/>
            <a:ext cx="7772400" cy="283464"/>
          </a:xfrm>
          <a:prstGeom prst="rect">
            <a:avLst/>
          </a:prstGeom>
          <a:solidFill>
            <a:srgbClr val="3F8558"/>
          </a:solidFill>
          <a:ln>
            <a:solidFill>
              <a:srgbClr val="FFFFFF">
                <a:alpha val="0"/>
              </a:srgbClr>
            </a:solidFill>
          </a:ln>
        </p:spPr>
        <p:txBody>
          <a:bodyPr wrap="square" lIns="127" tIns="127" rIns="127" bIns="127" rtlCol="0" anchor="ctr">
            <a:normAutofit/>
          </a:bodyPr>
          <a:lstStyle/>
          <a:p>
            <a:pPr marL="0" indent="0" algn="ctr">
              <a:buNone/>
            </a:pPr>
            <a:r>
              <a:rPr lang="en-US" sz="1450" b="1" dirty="0">
                <a:solidFill>
                  <a:srgbClr val="FFFFFF"/>
                </a:solidFill>
                <a:latin typeface="Arial" pitchFamily="34" charset="0"/>
                <a:ea typeface="Arial" pitchFamily="34" charset="-122"/>
                <a:cs typeface="Arial" pitchFamily="34" charset="-120"/>
              </a:rPr>
              <a:t>Substitution</a:t>
            </a:r>
            <a:endParaRPr lang="en-US" sz="1450" dirty="0"/>
          </a:p>
        </p:txBody>
      </p:sp>
      <p:sp>
        <p:nvSpPr>
          <p:cNvPr id="11" name="Text 9"/>
          <p:cNvSpPr/>
          <p:nvPr/>
        </p:nvSpPr>
        <p:spPr>
          <a:xfrm>
            <a:off x="2621128" y="2596896"/>
            <a:ext cx="6949440" cy="283464"/>
          </a:xfrm>
          <a:prstGeom prst="rect">
            <a:avLst/>
          </a:prstGeom>
          <a:solidFill>
            <a:srgbClr val="3F8558"/>
          </a:solidFill>
          <a:ln>
            <a:solidFill>
              <a:srgbClr val="FFFFFF">
                <a:alpha val="0"/>
              </a:srgbClr>
            </a:solidFill>
          </a:ln>
        </p:spPr>
        <p:txBody>
          <a:bodyPr wrap="square" lIns="127" tIns="127" rIns="127" bIns="127" rtlCol="0" anchor="ctr">
            <a:normAutofit/>
          </a:bodyPr>
          <a:lstStyle/>
          <a:p>
            <a:pPr marL="0" indent="0" algn="ctr">
              <a:buNone/>
            </a:pPr>
            <a:r>
              <a:rPr lang="en-US" sz="1450" b="1" dirty="0">
                <a:solidFill>
                  <a:srgbClr val="FFFFFF"/>
                </a:solidFill>
                <a:latin typeface="Arial" pitchFamily="34" charset="0"/>
                <a:ea typeface="Arial" pitchFamily="34" charset="-122"/>
                <a:cs typeface="Arial" pitchFamily="34" charset="-120"/>
              </a:rPr>
              <a:t>Engineering controls</a:t>
            </a:r>
            <a:endParaRPr lang="en-US" sz="1450" dirty="0"/>
          </a:p>
        </p:txBody>
      </p:sp>
      <p:sp>
        <p:nvSpPr>
          <p:cNvPr id="12" name="Text 10"/>
          <p:cNvSpPr/>
          <p:nvPr/>
        </p:nvSpPr>
        <p:spPr>
          <a:xfrm>
            <a:off x="3032608" y="2980944"/>
            <a:ext cx="6126480" cy="283464"/>
          </a:xfrm>
          <a:prstGeom prst="rect">
            <a:avLst/>
          </a:prstGeom>
          <a:solidFill>
            <a:srgbClr val="285E82"/>
          </a:solidFill>
          <a:ln>
            <a:solidFill>
              <a:srgbClr val="FFFFFF">
                <a:alpha val="0"/>
              </a:srgbClr>
            </a:solidFill>
          </a:ln>
        </p:spPr>
        <p:txBody>
          <a:bodyPr wrap="square" lIns="127" tIns="127" rIns="127" bIns="127" rtlCol="0" anchor="ctr">
            <a:normAutofit/>
          </a:bodyPr>
          <a:lstStyle/>
          <a:p>
            <a:pPr marL="0" indent="0" algn="ctr">
              <a:buNone/>
            </a:pPr>
            <a:r>
              <a:rPr lang="en-US" sz="1450" b="1" dirty="0">
                <a:solidFill>
                  <a:srgbClr val="FFFFFF"/>
                </a:solidFill>
                <a:latin typeface="Arial" pitchFamily="34" charset="0"/>
                <a:ea typeface="Arial" pitchFamily="34" charset="-122"/>
                <a:cs typeface="Arial" pitchFamily="34" charset="-120"/>
              </a:rPr>
              <a:t>Administrative controls</a:t>
            </a:r>
            <a:endParaRPr lang="en-US" sz="1450" dirty="0"/>
          </a:p>
        </p:txBody>
      </p:sp>
      <p:sp>
        <p:nvSpPr>
          <p:cNvPr id="13" name="Text 11"/>
          <p:cNvSpPr/>
          <p:nvPr/>
        </p:nvSpPr>
        <p:spPr>
          <a:xfrm>
            <a:off x="3444088" y="3364992"/>
            <a:ext cx="5303520" cy="283464"/>
          </a:xfrm>
          <a:prstGeom prst="rect">
            <a:avLst/>
          </a:prstGeom>
          <a:solidFill>
            <a:srgbClr val="285E82"/>
          </a:solidFill>
          <a:ln>
            <a:solidFill>
              <a:srgbClr val="FFFFFF">
                <a:alpha val="0"/>
              </a:srgbClr>
            </a:solidFill>
          </a:ln>
        </p:spPr>
        <p:txBody>
          <a:bodyPr wrap="square" lIns="127" tIns="127" rIns="127" bIns="127" rtlCol="0" anchor="ctr">
            <a:normAutofit/>
          </a:bodyPr>
          <a:lstStyle/>
          <a:p>
            <a:pPr marL="0" indent="0" algn="ctr">
              <a:buNone/>
            </a:pPr>
            <a:r>
              <a:rPr lang="en-US" sz="1450" b="1" dirty="0">
                <a:solidFill>
                  <a:srgbClr val="FFFFFF"/>
                </a:solidFill>
                <a:latin typeface="Arial" pitchFamily="34" charset="0"/>
                <a:ea typeface="Arial" pitchFamily="34" charset="-122"/>
                <a:cs typeface="Arial" pitchFamily="34" charset="-120"/>
              </a:rPr>
              <a:t>Supervision</a:t>
            </a:r>
            <a:endParaRPr lang="en-US" sz="1450" dirty="0"/>
          </a:p>
        </p:txBody>
      </p:sp>
      <p:sp>
        <p:nvSpPr>
          <p:cNvPr id="14" name="Text 12"/>
          <p:cNvSpPr/>
          <p:nvPr/>
        </p:nvSpPr>
        <p:spPr>
          <a:xfrm>
            <a:off x="3855568" y="3749040"/>
            <a:ext cx="4480560" cy="283464"/>
          </a:xfrm>
          <a:prstGeom prst="rect">
            <a:avLst/>
          </a:prstGeom>
          <a:solidFill>
            <a:srgbClr val="BE7E1D"/>
          </a:solidFill>
          <a:ln>
            <a:solidFill>
              <a:srgbClr val="FFFFFF">
                <a:alpha val="0"/>
              </a:srgbClr>
            </a:solidFill>
          </a:ln>
        </p:spPr>
        <p:txBody>
          <a:bodyPr wrap="square" lIns="127" tIns="127" rIns="127" bIns="127" rtlCol="0" anchor="ctr">
            <a:normAutofit/>
          </a:bodyPr>
          <a:lstStyle/>
          <a:p>
            <a:pPr marL="0" indent="0" algn="ctr">
              <a:buNone/>
            </a:pPr>
            <a:r>
              <a:rPr lang="en-US" sz="1450" b="1" dirty="0">
                <a:solidFill>
                  <a:srgbClr val="FFFFFF"/>
                </a:solidFill>
                <a:latin typeface="Arial" pitchFamily="34" charset="0"/>
                <a:ea typeface="Arial" pitchFamily="34" charset="-122"/>
                <a:cs typeface="Arial" pitchFamily="34" charset="-120"/>
              </a:rPr>
              <a:t>Training / competency</a:t>
            </a:r>
            <a:endParaRPr lang="en-US" sz="1450" dirty="0"/>
          </a:p>
        </p:txBody>
      </p:sp>
      <p:sp>
        <p:nvSpPr>
          <p:cNvPr id="15" name="Text 13"/>
          <p:cNvSpPr/>
          <p:nvPr/>
        </p:nvSpPr>
        <p:spPr>
          <a:xfrm>
            <a:off x="4267048" y="4133088"/>
            <a:ext cx="3657600" cy="283464"/>
          </a:xfrm>
          <a:prstGeom prst="rect">
            <a:avLst/>
          </a:prstGeom>
          <a:solidFill>
            <a:srgbClr val="4E5662"/>
          </a:solidFill>
          <a:ln>
            <a:solidFill>
              <a:srgbClr val="FFFFFF">
                <a:alpha val="0"/>
              </a:srgbClr>
            </a:solidFill>
          </a:ln>
        </p:spPr>
        <p:txBody>
          <a:bodyPr wrap="square" lIns="127" tIns="127" rIns="127" bIns="127" rtlCol="0" anchor="ctr">
            <a:normAutofit/>
          </a:bodyPr>
          <a:lstStyle/>
          <a:p>
            <a:pPr marL="0" indent="0" algn="ctr">
              <a:buNone/>
            </a:pPr>
            <a:r>
              <a:rPr lang="en-US" sz="1450" b="1" dirty="0">
                <a:solidFill>
                  <a:srgbClr val="FFFFFF"/>
                </a:solidFill>
                <a:latin typeface="Arial" pitchFamily="34" charset="0"/>
                <a:ea typeface="Arial" pitchFamily="34" charset="-122"/>
                <a:cs typeface="Arial" pitchFamily="34" charset="-120"/>
              </a:rPr>
              <a:t>PPE</a:t>
            </a:r>
            <a:endParaRPr lang="en-US" sz="1450" dirty="0"/>
          </a:p>
        </p:txBody>
      </p:sp>
      <p:sp>
        <p:nvSpPr>
          <p:cNvPr id="16" name="Text 14"/>
          <p:cNvSpPr/>
          <p:nvPr/>
        </p:nvSpPr>
        <p:spPr>
          <a:xfrm>
            <a:off x="2423160" y="4800600"/>
            <a:ext cx="1645920" cy="475488"/>
          </a:xfrm>
          <a:prstGeom prst="roundRect">
            <a:avLst/>
          </a:prstGeom>
          <a:solidFill>
            <a:srgbClr val="F6EFE2"/>
          </a:solidFill>
          <a:ln w="12700">
            <a:solidFill>
              <a:srgbClr val="DADDE0"/>
            </a:solidFill>
          </a:ln>
        </p:spPr>
        <p:txBody>
          <a:bodyPr wrap="square" lIns="1778" tIns="1778" rIns="1778" bIns="1778" rtlCol="0" anchor="ctr">
            <a:normAutofit/>
          </a:bodyPr>
          <a:lstStyle/>
          <a:p>
            <a:pPr marL="0" indent="0" algn="ctr">
              <a:buNone/>
            </a:pPr>
            <a:r>
              <a:rPr lang="en-US" sz="1500" b="1" dirty="0">
                <a:solidFill>
                  <a:srgbClr val="BE7E1D"/>
                </a:solidFill>
                <a:latin typeface="Arial" pitchFamily="34" charset="0"/>
                <a:ea typeface="Arial" pitchFamily="34" charset="-122"/>
                <a:cs typeface="Arial" pitchFamily="34" charset="-120"/>
              </a:rPr>
              <a:t>Missing</a:t>
            </a:r>
            <a:endParaRPr lang="en-US" sz="1500" dirty="0"/>
          </a:p>
        </p:txBody>
      </p:sp>
      <p:sp>
        <p:nvSpPr>
          <p:cNvPr id="17" name="Text 15"/>
          <p:cNvSpPr/>
          <p:nvPr/>
        </p:nvSpPr>
        <p:spPr>
          <a:xfrm>
            <a:off x="4937760" y="4800600"/>
            <a:ext cx="1645920" cy="475488"/>
          </a:xfrm>
          <a:prstGeom prst="roundRect">
            <a:avLst/>
          </a:prstGeom>
          <a:solidFill>
            <a:srgbClr val="F6E7E4"/>
          </a:solidFill>
          <a:ln w="12700">
            <a:solidFill>
              <a:srgbClr val="DADDE0"/>
            </a:solidFill>
          </a:ln>
        </p:spPr>
        <p:txBody>
          <a:bodyPr wrap="square" lIns="1778" tIns="1778" rIns="1778" bIns="1778" rtlCol="0" anchor="ctr">
            <a:normAutofit/>
          </a:bodyPr>
          <a:lstStyle/>
          <a:p>
            <a:pPr marL="0" indent="0" algn="ctr">
              <a:buNone/>
            </a:pPr>
            <a:r>
              <a:rPr lang="en-US" sz="1500" b="1" dirty="0">
                <a:solidFill>
                  <a:srgbClr val="B62510"/>
                </a:solidFill>
                <a:latin typeface="Arial" pitchFamily="34" charset="0"/>
                <a:ea typeface="Arial" pitchFamily="34" charset="-122"/>
                <a:cs typeface="Arial" pitchFamily="34" charset="-120"/>
              </a:rPr>
              <a:t>Bypassed</a:t>
            </a:r>
            <a:endParaRPr lang="en-US" sz="1500" dirty="0"/>
          </a:p>
        </p:txBody>
      </p:sp>
      <p:sp>
        <p:nvSpPr>
          <p:cNvPr id="18" name="Text 16"/>
          <p:cNvSpPr/>
          <p:nvPr/>
        </p:nvSpPr>
        <p:spPr>
          <a:xfrm>
            <a:off x="7452360" y="4800600"/>
            <a:ext cx="1645920" cy="475488"/>
          </a:xfrm>
          <a:prstGeom prst="roundRect">
            <a:avLst/>
          </a:prstGeom>
          <a:solidFill>
            <a:srgbClr val="E8F0F6"/>
          </a:solidFill>
          <a:ln w="12700">
            <a:solidFill>
              <a:srgbClr val="DADDE0"/>
            </a:solidFill>
          </a:ln>
        </p:spPr>
        <p:txBody>
          <a:bodyPr wrap="square" lIns="1778" tIns="1778" rIns="1778" bIns="1778" rtlCol="0" anchor="ctr">
            <a:normAutofit/>
          </a:bodyPr>
          <a:lstStyle/>
          <a:p>
            <a:pPr marL="0" indent="0" algn="ctr">
              <a:buNone/>
            </a:pPr>
            <a:r>
              <a:rPr lang="en-US" sz="1500" b="1" dirty="0">
                <a:solidFill>
                  <a:srgbClr val="285E82"/>
                </a:solidFill>
                <a:latin typeface="Arial" pitchFamily="34" charset="0"/>
                <a:ea typeface="Arial" pitchFamily="34" charset="-122"/>
                <a:cs typeface="Arial" pitchFamily="34" charset="-120"/>
              </a:rPr>
              <a:t>Not verified</a:t>
            </a:r>
            <a:endParaRPr lang="en-US" sz="1500" dirty="0"/>
          </a:p>
        </p:txBody>
      </p:sp>
      <p:sp>
        <p:nvSpPr>
          <p:cNvPr id="19" name="Text 17"/>
          <p:cNvSpPr/>
          <p:nvPr/>
        </p:nvSpPr>
        <p:spPr>
          <a:xfrm>
            <a:off x="914400" y="5577840"/>
            <a:ext cx="10332720" cy="475488"/>
          </a:xfrm>
          <a:prstGeom prst="rect">
            <a:avLst/>
          </a:prstGeom>
          <a:solidFill>
            <a:srgbClr val="F6E7E4"/>
          </a:solidFill>
          <a:ln>
            <a:solidFill>
              <a:srgbClr val="FFFFFF">
                <a:alpha val="0"/>
              </a:srgbClr>
            </a:solidFill>
          </a:ln>
        </p:spPr>
        <p:txBody>
          <a:bodyPr wrap="square" lIns="1524" tIns="1524" rIns="1524" bIns="1524" rtlCol="0" anchor="ctr">
            <a:normAutofit/>
          </a:bodyPr>
          <a:lstStyle/>
          <a:p>
            <a:pPr marL="0" indent="0" algn="l">
              <a:buNone/>
            </a:pPr>
            <a:r>
              <a:rPr lang="en-US" sz="1600" b="1" dirty="0">
                <a:solidFill>
                  <a:srgbClr val="B62510"/>
                </a:solidFill>
                <a:latin typeface="Arial" pitchFamily="34" charset="0"/>
                <a:ea typeface="Arial" pitchFamily="34" charset="-122"/>
                <a:cs typeface="Arial" pitchFamily="34" charset="-120"/>
              </a:rPr>
              <a:t>If the failed control is unclear, the corrective action will usually be too general.</a:t>
            </a:r>
            <a:endParaRPr lang="en-US" sz="16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10896"/>
            <a:ext cx="2926080" cy="219456"/>
          </a:xfrm>
          <a:prstGeom prst="rect">
            <a:avLst/>
          </a:prstGeom>
          <a:solidFill>
            <a:srgbClr val="FFFFFF">
              <a:alpha val="0"/>
            </a:srgbClr>
          </a:solidFill>
          <a:ln>
            <a:solidFill>
              <a:srgbClr val="FFFFFF">
                <a:alpha val="0"/>
              </a:srgbClr>
            </a:solidFill>
          </a:ln>
        </p:spPr>
        <p:txBody>
          <a:bodyPr wrap="square" lIns="1016" tIns="1016" rIns="1016" bIns="1016" rtlCol="0" anchor="t">
            <a:normAutofit/>
          </a:bodyPr>
          <a:lstStyle/>
          <a:p>
            <a:pPr marL="0" indent="0" algn="l">
              <a:buNone/>
            </a:pPr>
            <a:r>
              <a:rPr lang="en-US" sz="1050" b="1" dirty="0">
                <a:solidFill>
                  <a:srgbClr val="B62510"/>
                </a:solidFill>
                <a:latin typeface="Arial" pitchFamily="34" charset="0"/>
                <a:ea typeface="Arial" pitchFamily="34" charset="-122"/>
                <a:cs typeface="Arial" pitchFamily="34" charset="-120"/>
              </a:rPr>
              <a:t>QUESTION THREE</a:t>
            </a:r>
            <a:endParaRPr lang="en-US" sz="1050" dirty="0"/>
          </a:p>
        </p:txBody>
      </p:sp>
      <p:sp>
        <p:nvSpPr>
          <p:cNvPr id="3" name="Text 1"/>
          <p:cNvSpPr/>
          <p:nvPr/>
        </p:nvSpPr>
        <p:spPr>
          <a:xfrm>
            <a:off x="502920" y="658368"/>
            <a:ext cx="9692640" cy="530352"/>
          </a:xfrm>
          <a:prstGeom prst="rect">
            <a:avLst/>
          </a:prstGeom>
          <a:solidFill>
            <a:srgbClr val="FFFFFF">
              <a:alpha val="0"/>
            </a:srgbClr>
          </a:solidFill>
          <a:ln>
            <a:solidFill>
              <a:srgbClr val="FFFFFF">
                <a:alpha val="0"/>
              </a:srgbClr>
            </a:solidFill>
          </a:ln>
        </p:spPr>
        <p:txBody>
          <a:bodyPr wrap="square" lIns="0" tIns="0" rIns="0" bIns="0" rtlCol="0" anchor="t">
            <a:normAutofit/>
          </a:bodyPr>
          <a:lstStyle/>
          <a:p>
            <a:pPr marL="0" indent="0" algn="l">
              <a:buNone/>
            </a:pPr>
            <a:r>
              <a:rPr lang="en-US" sz="2600" b="1" dirty="0">
                <a:solidFill>
                  <a:srgbClr val="25272B"/>
                </a:solidFill>
                <a:latin typeface="Arial" pitchFamily="34" charset="0"/>
                <a:ea typeface="Arial" pitchFamily="34" charset="-122"/>
                <a:cs typeface="Arial" pitchFamily="34" charset="-120"/>
              </a:rPr>
              <a:t>What made the behaviour or condition more likely?</a:t>
            </a:r>
            <a:endParaRPr lang="en-US" sz="2600" dirty="0"/>
          </a:p>
        </p:txBody>
      </p:sp>
      <p:sp>
        <p:nvSpPr>
          <p:cNvPr id="4" name="Text 2"/>
          <p:cNvSpPr/>
          <p:nvPr/>
        </p:nvSpPr>
        <p:spPr>
          <a:xfrm>
            <a:off x="10625328" y="274320"/>
            <a:ext cx="960120" cy="274320"/>
          </a:xfrm>
          <a:prstGeom prst="roundRect">
            <a:avLst/>
          </a:prstGeom>
          <a:solidFill>
            <a:srgbClr val="B62510"/>
          </a:solidFill>
          <a:ln>
            <a:solidFill>
              <a:srgbClr val="FFFFFF">
                <a:alpha val="0"/>
              </a:srgbClr>
            </a:solidFill>
          </a:ln>
        </p:spPr>
        <p:txBody>
          <a:bodyPr wrap="square" lIns="381" tIns="381" rIns="381" bIns="381" rtlCol="0" anchor="ctr">
            <a:normAutofit/>
          </a:bodyPr>
          <a:lstStyle/>
          <a:p>
            <a:pPr marL="0" indent="0" algn="ctr">
              <a:buNone/>
            </a:pPr>
            <a:r>
              <a:rPr lang="en-US" sz="850" b="1" dirty="0">
                <a:solidFill>
                  <a:srgbClr val="FFFFFF"/>
                </a:solidFill>
                <a:latin typeface="Arial" pitchFamily="34" charset="0"/>
                <a:ea typeface="Arial" pitchFamily="34" charset="-122"/>
                <a:cs typeface="Arial" pitchFamily="34" charset="-120"/>
              </a:rPr>
              <a:t>OHS Insider</a:t>
            </a:r>
            <a:endParaRPr lang="en-US" sz="850" dirty="0"/>
          </a:p>
        </p:txBody>
      </p:sp>
      <p:sp>
        <p:nvSpPr>
          <p:cNvPr id="5" name="Shape 3"/>
          <p:cNvSpPr/>
          <p:nvPr/>
        </p:nvSpPr>
        <p:spPr>
          <a:xfrm>
            <a:off x="0" y="6675120"/>
            <a:ext cx="12191695" cy="182880"/>
          </a:xfrm>
          <a:prstGeom prst="rect">
            <a:avLst/>
          </a:prstGeom>
          <a:solidFill>
            <a:srgbClr val="B62510"/>
          </a:solidFill>
          <a:ln w="12700">
            <a:solidFill>
              <a:srgbClr val="333333">
                <a:alpha val="0"/>
              </a:srgbClr>
            </a:solidFill>
            <a:prstDash val="solid"/>
          </a:ln>
        </p:spPr>
        <p:txBody>
          <a:bodyPr/>
          <a:lstStyle/>
          <a:p>
            <a:endParaRPr lang="en-CA"/>
          </a:p>
        </p:txBody>
      </p:sp>
      <p:sp>
        <p:nvSpPr>
          <p:cNvPr id="6" name="Text 4"/>
          <p:cNvSpPr/>
          <p:nvPr/>
        </p:nvSpPr>
        <p:spPr>
          <a:xfrm>
            <a:off x="402336" y="6473952"/>
            <a:ext cx="10972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l">
              <a:buNone/>
            </a:pPr>
            <a:r>
              <a:rPr lang="en-US" sz="800" dirty="0">
                <a:solidFill>
                  <a:srgbClr val="62666B"/>
                </a:solidFill>
                <a:latin typeface="Arial" pitchFamily="34" charset="0"/>
                <a:ea typeface="Arial" pitchFamily="34" charset="-122"/>
                <a:cs typeface="Arial" pitchFamily="34" charset="-120"/>
              </a:rPr>
              <a:t>OHS Insider</a:t>
            </a:r>
            <a:endParaRPr lang="en-US" sz="800" dirty="0"/>
          </a:p>
        </p:txBody>
      </p:sp>
      <p:sp>
        <p:nvSpPr>
          <p:cNvPr id="7" name="Text 5"/>
          <p:cNvSpPr/>
          <p:nvPr/>
        </p:nvSpPr>
        <p:spPr>
          <a:xfrm>
            <a:off x="11210544" y="6473952"/>
            <a:ext cx="4114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r">
              <a:buNone/>
            </a:pPr>
            <a:r>
              <a:rPr lang="en-US" sz="800" dirty="0">
                <a:solidFill>
                  <a:srgbClr val="62666B"/>
                </a:solidFill>
                <a:latin typeface="Arial" pitchFamily="34" charset="0"/>
                <a:ea typeface="Arial" pitchFamily="34" charset="-122"/>
                <a:cs typeface="Arial" pitchFamily="34" charset="-120"/>
              </a:rPr>
              <a:t>22</a:t>
            </a:r>
            <a:endParaRPr lang="en-US" sz="800" dirty="0"/>
          </a:p>
        </p:txBody>
      </p:sp>
      <p:sp>
        <p:nvSpPr>
          <p:cNvPr id="8" name="Text 6"/>
          <p:cNvSpPr/>
          <p:nvPr/>
        </p:nvSpPr>
        <p:spPr>
          <a:xfrm>
            <a:off x="731520" y="1600200"/>
            <a:ext cx="2377440" cy="512064"/>
          </a:xfrm>
          <a:prstGeom prst="roundRect">
            <a:avLst/>
          </a:prstGeom>
          <a:solidFill>
            <a:srgbClr val="E8F0F6"/>
          </a:solidFill>
          <a:ln w="12700">
            <a:solidFill>
              <a:srgbClr val="DADDE0"/>
            </a:solidFill>
          </a:ln>
        </p:spPr>
        <p:txBody>
          <a:bodyPr wrap="square" lIns="1778" tIns="1778" rIns="1778" bIns="1778" rtlCol="0" anchor="ctr">
            <a:normAutofit/>
          </a:bodyPr>
          <a:lstStyle/>
          <a:p>
            <a:pPr marL="0" indent="0" algn="ctr">
              <a:buNone/>
            </a:pPr>
            <a:r>
              <a:rPr lang="en-US" sz="1450" b="1" dirty="0">
                <a:solidFill>
                  <a:srgbClr val="25272B"/>
                </a:solidFill>
                <a:latin typeface="Arial" pitchFamily="34" charset="0"/>
                <a:ea typeface="Arial" pitchFamily="34" charset="-122"/>
                <a:cs typeface="Arial" pitchFamily="34" charset="-120"/>
              </a:rPr>
              <a:t>Fatigue</a:t>
            </a:r>
            <a:endParaRPr lang="en-US" sz="1450" dirty="0"/>
          </a:p>
        </p:txBody>
      </p:sp>
      <p:sp>
        <p:nvSpPr>
          <p:cNvPr id="9" name="Text 7"/>
          <p:cNvSpPr/>
          <p:nvPr/>
        </p:nvSpPr>
        <p:spPr>
          <a:xfrm>
            <a:off x="3520440" y="1600200"/>
            <a:ext cx="2377440" cy="512064"/>
          </a:xfrm>
          <a:prstGeom prst="roundRect">
            <a:avLst/>
          </a:prstGeom>
          <a:solidFill>
            <a:srgbClr val="E8F2EC"/>
          </a:solidFill>
          <a:ln w="12700">
            <a:solidFill>
              <a:srgbClr val="DADDE0"/>
            </a:solidFill>
          </a:ln>
        </p:spPr>
        <p:txBody>
          <a:bodyPr wrap="square" lIns="1778" tIns="1778" rIns="1778" bIns="1778" rtlCol="0" anchor="ctr">
            <a:normAutofit/>
          </a:bodyPr>
          <a:lstStyle/>
          <a:p>
            <a:pPr marL="0" indent="0" algn="ctr">
              <a:buNone/>
            </a:pPr>
            <a:r>
              <a:rPr lang="en-US" sz="1450" b="1" dirty="0">
                <a:solidFill>
                  <a:srgbClr val="25272B"/>
                </a:solidFill>
                <a:latin typeface="Arial" pitchFamily="34" charset="0"/>
                <a:ea typeface="Arial" pitchFamily="34" charset="-122"/>
                <a:cs typeface="Arial" pitchFamily="34" charset="-120"/>
              </a:rPr>
              <a:t>Staffing</a:t>
            </a:r>
            <a:endParaRPr lang="en-US" sz="1450" dirty="0"/>
          </a:p>
        </p:txBody>
      </p:sp>
      <p:sp>
        <p:nvSpPr>
          <p:cNvPr id="10" name="Text 8"/>
          <p:cNvSpPr/>
          <p:nvPr/>
        </p:nvSpPr>
        <p:spPr>
          <a:xfrm>
            <a:off x="6309360" y="1600200"/>
            <a:ext cx="2377440" cy="512064"/>
          </a:xfrm>
          <a:prstGeom prst="roundRect">
            <a:avLst/>
          </a:prstGeom>
          <a:solidFill>
            <a:srgbClr val="F6EFE2"/>
          </a:solidFill>
          <a:ln w="12700">
            <a:solidFill>
              <a:srgbClr val="DADDE0"/>
            </a:solidFill>
          </a:ln>
        </p:spPr>
        <p:txBody>
          <a:bodyPr wrap="square" lIns="1778" tIns="1778" rIns="1778" bIns="1778" rtlCol="0" anchor="ctr">
            <a:normAutofit/>
          </a:bodyPr>
          <a:lstStyle/>
          <a:p>
            <a:pPr marL="0" indent="0" algn="ctr">
              <a:buNone/>
            </a:pPr>
            <a:r>
              <a:rPr lang="en-US" sz="1450" b="1" dirty="0">
                <a:solidFill>
                  <a:srgbClr val="25272B"/>
                </a:solidFill>
                <a:latin typeface="Arial" pitchFamily="34" charset="0"/>
                <a:ea typeface="Arial" pitchFamily="34" charset="-122"/>
                <a:cs typeface="Arial" pitchFamily="34" charset="-120"/>
              </a:rPr>
              <a:t>Workload</a:t>
            </a:r>
            <a:endParaRPr lang="en-US" sz="1450" dirty="0"/>
          </a:p>
        </p:txBody>
      </p:sp>
      <p:sp>
        <p:nvSpPr>
          <p:cNvPr id="11" name="Text 9"/>
          <p:cNvSpPr/>
          <p:nvPr/>
        </p:nvSpPr>
        <p:spPr>
          <a:xfrm>
            <a:off x="9098280" y="1600200"/>
            <a:ext cx="2377440" cy="512064"/>
          </a:xfrm>
          <a:prstGeom prst="roundRect">
            <a:avLst/>
          </a:prstGeom>
          <a:solidFill>
            <a:srgbClr val="F6E7E4"/>
          </a:solidFill>
          <a:ln w="12700">
            <a:solidFill>
              <a:srgbClr val="DADDE0"/>
            </a:solidFill>
          </a:ln>
        </p:spPr>
        <p:txBody>
          <a:bodyPr wrap="square" lIns="1778" tIns="1778" rIns="1778" bIns="1778" rtlCol="0" anchor="ctr">
            <a:normAutofit/>
          </a:bodyPr>
          <a:lstStyle/>
          <a:p>
            <a:pPr marL="0" indent="0" algn="ctr">
              <a:buNone/>
            </a:pPr>
            <a:r>
              <a:rPr lang="en-US" sz="1450" b="1" dirty="0">
                <a:solidFill>
                  <a:srgbClr val="25272B"/>
                </a:solidFill>
                <a:latin typeface="Arial" pitchFamily="34" charset="0"/>
                <a:ea typeface="Arial" pitchFamily="34" charset="-122"/>
                <a:cs typeface="Arial" pitchFamily="34" charset="-120"/>
              </a:rPr>
              <a:t>Production pressure</a:t>
            </a:r>
            <a:endParaRPr lang="en-US" sz="1450" dirty="0"/>
          </a:p>
        </p:txBody>
      </p:sp>
      <p:sp>
        <p:nvSpPr>
          <p:cNvPr id="12" name="Text 10"/>
          <p:cNvSpPr/>
          <p:nvPr/>
        </p:nvSpPr>
        <p:spPr>
          <a:xfrm>
            <a:off x="731520" y="2423160"/>
            <a:ext cx="2377440" cy="512064"/>
          </a:xfrm>
          <a:prstGeom prst="roundRect">
            <a:avLst/>
          </a:prstGeom>
          <a:solidFill>
            <a:srgbClr val="E8F0F6"/>
          </a:solidFill>
          <a:ln w="12700">
            <a:solidFill>
              <a:srgbClr val="DADDE0"/>
            </a:solidFill>
          </a:ln>
        </p:spPr>
        <p:txBody>
          <a:bodyPr wrap="square" lIns="1778" tIns="1778" rIns="1778" bIns="1778" rtlCol="0" anchor="ctr">
            <a:normAutofit/>
          </a:bodyPr>
          <a:lstStyle/>
          <a:p>
            <a:pPr marL="0" indent="0" algn="ctr">
              <a:buNone/>
            </a:pPr>
            <a:r>
              <a:rPr lang="en-US" sz="1450" b="1" dirty="0">
                <a:solidFill>
                  <a:srgbClr val="25272B"/>
                </a:solidFill>
                <a:latin typeface="Arial" pitchFamily="34" charset="0"/>
                <a:ea typeface="Arial" pitchFamily="34" charset="-122"/>
                <a:cs typeface="Arial" pitchFamily="34" charset="-120"/>
              </a:rPr>
              <a:t>Time pressure</a:t>
            </a:r>
            <a:endParaRPr lang="en-US" sz="1450" dirty="0"/>
          </a:p>
        </p:txBody>
      </p:sp>
      <p:sp>
        <p:nvSpPr>
          <p:cNvPr id="13" name="Text 11"/>
          <p:cNvSpPr/>
          <p:nvPr/>
        </p:nvSpPr>
        <p:spPr>
          <a:xfrm>
            <a:off x="3520440" y="2423160"/>
            <a:ext cx="2377440" cy="512064"/>
          </a:xfrm>
          <a:prstGeom prst="roundRect">
            <a:avLst/>
          </a:prstGeom>
          <a:solidFill>
            <a:srgbClr val="E8F2EC"/>
          </a:solidFill>
          <a:ln w="12700">
            <a:solidFill>
              <a:srgbClr val="DADDE0"/>
            </a:solidFill>
          </a:ln>
        </p:spPr>
        <p:txBody>
          <a:bodyPr wrap="square" lIns="1778" tIns="1778" rIns="1778" bIns="1778" rtlCol="0" anchor="ctr">
            <a:normAutofit/>
          </a:bodyPr>
          <a:lstStyle/>
          <a:p>
            <a:pPr marL="0" indent="0" algn="ctr">
              <a:buNone/>
            </a:pPr>
            <a:r>
              <a:rPr lang="en-US" sz="1450" b="1" dirty="0">
                <a:solidFill>
                  <a:srgbClr val="25272B"/>
                </a:solidFill>
                <a:latin typeface="Arial" pitchFamily="34" charset="0"/>
                <a:ea typeface="Arial" pitchFamily="34" charset="-122"/>
                <a:cs typeface="Arial" pitchFamily="34" charset="-120"/>
              </a:rPr>
              <a:t>Communication</a:t>
            </a:r>
            <a:endParaRPr lang="en-US" sz="1450" dirty="0"/>
          </a:p>
        </p:txBody>
      </p:sp>
      <p:sp>
        <p:nvSpPr>
          <p:cNvPr id="14" name="Text 12"/>
          <p:cNvSpPr/>
          <p:nvPr/>
        </p:nvSpPr>
        <p:spPr>
          <a:xfrm>
            <a:off x="6309360" y="2423160"/>
            <a:ext cx="2377440" cy="512064"/>
          </a:xfrm>
          <a:prstGeom prst="roundRect">
            <a:avLst/>
          </a:prstGeom>
          <a:solidFill>
            <a:srgbClr val="F6EFE2"/>
          </a:solidFill>
          <a:ln w="12700">
            <a:solidFill>
              <a:srgbClr val="DADDE0"/>
            </a:solidFill>
          </a:ln>
        </p:spPr>
        <p:txBody>
          <a:bodyPr wrap="square" lIns="1778" tIns="1778" rIns="1778" bIns="1778" rtlCol="0" anchor="ctr">
            <a:normAutofit/>
          </a:bodyPr>
          <a:lstStyle/>
          <a:p>
            <a:pPr marL="0" indent="0" algn="ctr">
              <a:buNone/>
            </a:pPr>
            <a:r>
              <a:rPr lang="en-US" sz="1450" b="1" dirty="0">
                <a:solidFill>
                  <a:srgbClr val="25272B"/>
                </a:solidFill>
                <a:latin typeface="Arial" pitchFamily="34" charset="0"/>
                <a:ea typeface="Arial" pitchFamily="34" charset="-122"/>
                <a:cs typeface="Arial" pitchFamily="34" charset="-120"/>
              </a:rPr>
              <a:t>Unclear procedure</a:t>
            </a:r>
            <a:endParaRPr lang="en-US" sz="1450" dirty="0"/>
          </a:p>
        </p:txBody>
      </p:sp>
      <p:sp>
        <p:nvSpPr>
          <p:cNvPr id="15" name="Text 13"/>
          <p:cNvSpPr/>
          <p:nvPr/>
        </p:nvSpPr>
        <p:spPr>
          <a:xfrm>
            <a:off x="9098280" y="2423160"/>
            <a:ext cx="2377440" cy="512064"/>
          </a:xfrm>
          <a:prstGeom prst="roundRect">
            <a:avLst/>
          </a:prstGeom>
          <a:solidFill>
            <a:srgbClr val="F6E7E4"/>
          </a:solidFill>
          <a:ln w="12700">
            <a:solidFill>
              <a:srgbClr val="DADDE0"/>
            </a:solidFill>
          </a:ln>
        </p:spPr>
        <p:txBody>
          <a:bodyPr wrap="square" lIns="1778" tIns="1778" rIns="1778" bIns="1778" rtlCol="0" anchor="ctr">
            <a:normAutofit/>
          </a:bodyPr>
          <a:lstStyle/>
          <a:p>
            <a:pPr marL="0" indent="0" algn="ctr">
              <a:buNone/>
            </a:pPr>
            <a:r>
              <a:rPr lang="en-US" sz="1450" b="1" dirty="0">
                <a:solidFill>
                  <a:srgbClr val="25272B"/>
                </a:solidFill>
                <a:latin typeface="Arial" pitchFamily="34" charset="0"/>
                <a:ea typeface="Arial" pitchFamily="34" charset="-122"/>
                <a:cs typeface="Arial" pitchFamily="34" charset="-120"/>
              </a:rPr>
              <a:t>Poor layout</a:t>
            </a:r>
            <a:endParaRPr lang="en-US" sz="1450" dirty="0"/>
          </a:p>
        </p:txBody>
      </p:sp>
      <p:sp>
        <p:nvSpPr>
          <p:cNvPr id="16" name="Text 14"/>
          <p:cNvSpPr/>
          <p:nvPr/>
        </p:nvSpPr>
        <p:spPr>
          <a:xfrm>
            <a:off x="731520" y="3246120"/>
            <a:ext cx="2377440" cy="512064"/>
          </a:xfrm>
          <a:prstGeom prst="roundRect">
            <a:avLst/>
          </a:prstGeom>
          <a:solidFill>
            <a:srgbClr val="E8F0F6"/>
          </a:solidFill>
          <a:ln w="12700">
            <a:solidFill>
              <a:srgbClr val="DADDE0"/>
            </a:solidFill>
          </a:ln>
        </p:spPr>
        <p:txBody>
          <a:bodyPr wrap="square" lIns="1778" tIns="1778" rIns="1778" bIns="1778" rtlCol="0" anchor="ctr">
            <a:normAutofit/>
          </a:bodyPr>
          <a:lstStyle/>
          <a:p>
            <a:pPr marL="0" indent="0" algn="ctr">
              <a:buNone/>
            </a:pPr>
            <a:r>
              <a:rPr lang="en-US" sz="1450" b="1" dirty="0">
                <a:solidFill>
                  <a:srgbClr val="25272B"/>
                </a:solidFill>
                <a:latin typeface="Arial" pitchFamily="34" charset="0"/>
                <a:ea typeface="Arial" pitchFamily="34" charset="-122"/>
                <a:cs typeface="Arial" pitchFamily="34" charset="-120"/>
              </a:rPr>
              <a:t>Equipment condition</a:t>
            </a:r>
            <a:endParaRPr lang="en-US" sz="1450" dirty="0"/>
          </a:p>
        </p:txBody>
      </p:sp>
      <p:sp>
        <p:nvSpPr>
          <p:cNvPr id="17" name="Text 15"/>
          <p:cNvSpPr/>
          <p:nvPr/>
        </p:nvSpPr>
        <p:spPr>
          <a:xfrm>
            <a:off x="3520440" y="3246120"/>
            <a:ext cx="2377440" cy="512064"/>
          </a:xfrm>
          <a:prstGeom prst="roundRect">
            <a:avLst/>
          </a:prstGeom>
          <a:solidFill>
            <a:srgbClr val="E8F2EC"/>
          </a:solidFill>
          <a:ln w="12700">
            <a:solidFill>
              <a:srgbClr val="DADDE0"/>
            </a:solidFill>
          </a:ln>
        </p:spPr>
        <p:txBody>
          <a:bodyPr wrap="square" lIns="1778" tIns="1778" rIns="1778" bIns="1778" rtlCol="0" anchor="ctr">
            <a:normAutofit/>
          </a:bodyPr>
          <a:lstStyle/>
          <a:p>
            <a:pPr marL="0" indent="0" algn="ctr">
              <a:buNone/>
            </a:pPr>
            <a:r>
              <a:rPr lang="en-US" sz="1450" b="1" dirty="0">
                <a:solidFill>
                  <a:srgbClr val="25272B"/>
                </a:solidFill>
                <a:latin typeface="Arial" pitchFamily="34" charset="0"/>
                <a:ea typeface="Arial" pitchFamily="34" charset="-122"/>
                <a:cs typeface="Arial" pitchFamily="34" charset="-120"/>
              </a:rPr>
              <a:t>Weather / lighting</a:t>
            </a:r>
            <a:endParaRPr lang="en-US" sz="1450" dirty="0"/>
          </a:p>
        </p:txBody>
      </p:sp>
      <p:sp>
        <p:nvSpPr>
          <p:cNvPr id="18" name="Text 16"/>
          <p:cNvSpPr/>
          <p:nvPr/>
        </p:nvSpPr>
        <p:spPr>
          <a:xfrm>
            <a:off x="6309360" y="3246120"/>
            <a:ext cx="2377440" cy="512064"/>
          </a:xfrm>
          <a:prstGeom prst="roundRect">
            <a:avLst/>
          </a:prstGeom>
          <a:solidFill>
            <a:srgbClr val="F6EFE2"/>
          </a:solidFill>
          <a:ln w="12700">
            <a:solidFill>
              <a:srgbClr val="DADDE0"/>
            </a:solidFill>
          </a:ln>
        </p:spPr>
        <p:txBody>
          <a:bodyPr wrap="square" lIns="1778" tIns="1778" rIns="1778" bIns="1778" rtlCol="0" anchor="ctr">
            <a:normAutofit/>
          </a:bodyPr>
          <a:lstStyle/>
          <a:p>
            <a:pPr marL="0" indent="0" algn="ctr">
              <a:buNone/>
            </a:pPr>
            <a:r>
              <a:rPr lang="en-US" sz="1450" b="1" dirty="0">
                <a:solidFill>
                  <a:srgbClr val="25272B"/>
                </a:solidFill>
                <a:latin typeface="Arial" pitchFamily="34" charset="0"/>
                <a:ea typeface="Arial" pitchFamily="34" charset="-122"/>
                <a:cs typeface="Arial" pitchFamily="34" charset="-120"/>
              </a:rPr>
              <a:t>Contractor coordination</a:t>
            </a:r>
            <a:endParaRPr lang="en-US" sz="1450" dirty="0"/>
          </a:p>
        </p:txBody>
      </p:sp>
      <p:sp>
        <p:nvSpPr>
          <p:cNvPr id="19" name="Text 17"/>
          <p:cNvSpPr/>
          <p:nvPr/>
        </p:nvSpPr>
        <p:spPr>
          <a:xfrm>
            <a:off x="9098280" y="3246120"/>
            <a:ext cx="2377440" cy="512064"/>
          </a:xfrm>
          <a:prstGeom prst="roundRect">
            <a:avLst/>
          </a:prstGeom>
          <a:solidFill>
            <a:srgbClr val="F6E7E4"/>
          </a:solidFill>
          <a:ln w="12700">
            <a:solidFill>
              <a:srgbClr val="DADDE0"/>
            </a:solidFill>
          </a:ln>
        </p:spPr>
        <p:txBody>
          <a:bodyPr wrap="square" lIns="1778" tIns="1778" rIns="1778" bIns="1778" rtlCol="0" anchor="ctr">
            <a:normAutofit/>
          </a:bodyPr>
          <a:lstStyle/>
          <a:p>
            <a:pPr marL="0" indent="0" algn="ctr">
              <a:buNone/>
            </a:pPr>
            <a:r>
              <a:rPr lang="en-US" sz="1450" b="1" dirty="0">
                <a:solidFill>
                  <a:srgbClr val="25272B"/>
                </a:solidFill>
                <a:latin typeface="Arial" pitchFamily="34" charset="0"/>
                <a:ea typeface="Arial" pitchFamily="34" charset="-122"/>
                <a:cs typeface="Arial" pitchFamily="34" charset="-120"/>
              </a:rPr>
              <a:t>Shift handoff</a:t>
            </a:r>
            <a:endParaRPr lang="en-US" sz="1450" dirty="0"/>
          </a:p>
        </p:txBody>
      </p:sp>
      <p:sp>
        <p:nvSpPr>
          <p:cNvPr id="20" name="Text 18"/>
          <p:cNvSpPr/>
          <p:nvPr/>
        </p:nvSpPr>
        <p:spPr>
          <a:xfrm>
            <a:off x="914400" y="5257800"/>
            <a:ext cx="10332720" cy="548640"/>
          </a:xfrm>
          <a:prstGeom prst="rect">
            <a:avLst/>
          </a:prstGeom>
          <a:solidFill>
            <a:srgbClr val="F6E7E4"/>
          </a:solidFill>
          <a:ln>
            <a:solidFill>
              <a:srgbClr val="FFFFFF">
                <a:alpha val="0"/>
              </a:srgbClr>
            </a:solidFill>
          </a:ln>
        </p:spPr>
        <p:txBody>
          <a:bodyPr wrap="square" lIns="1524" tIns="1524" rIns="1524" bIns="1524" rtlCol="0" anchor="ctr">
            <a:normAutofit/>
          </a:bodyPr>
          <a:lstStyle/>
          <a:p>
            <a:pPr marL="0" indent="0" algn="l">
              <a:buNone/>
            </a:pPr>
            <a:r>
              <a:rPr lang="en-US" sz="1600" b="1" dirty="0">
                <a:solidFill>
                  <a:srgbClr val="B62510"/>
                </a:solidFill>
                <a:latin typeface="Arial" pitchFamily="34" charset="0"/>
                <a:ea typeface="Arial" pitchFamily="34" charset="-122"/>
                <a:cs typeface="Arial" pitchFamily="34" charset="-120"/>
              </a:rPr>
              <a:t>The point is not to excuse unsafe behaviour. The point is to understand what shaped it.</a:t>
            </a:r>
            <a:endParaRPr lang="en-US" sz="1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10896"/>
            <a:ext cx="2926080" cy="219456"/>
          </a:xfrm>
          <a:prstGeom prst="rect">
            <a:avLst/>
          </a:prstGeom>
          <a:solidFill>
            <a:srgbClr val="FFFFFF">
              <a:alpha val="0"/>
            </a:srgbClr>
          </a:solidFill>
          <a:ln>
            <a:solidFill>
              <a:srgbClr val="FFFFFF">
                <a:alpha val="0"/>
              </a:srgbClr>
            </a:solidFill>
          </a:ln>
        </p:spPr>
        <p:txBody>
          <a:bodyPr wrap="square" lIns="1016" tIns="1016" rIns="1016" bIns="1016" rtlCol="0" anchor="t">
            <a:normAutofit/>
          </a:bodyPr>
          <a:lstStyle/>
          <a:p>
            <a:pPr marL="0" indent="0" algn="l">
              <a:buNone/>
            </a:pPr>
            <a:r>
              <a:rPr lang="en-US" sz="1050" b="1" dirty="0">
                <a:solidFill>
                  <a:srgbClr val="B62510"/>
                </a:solidFill>
                <a:latin typeface="Arial" pitchFamily="34" charset="0"/>
                <a:ea typeface="Arial" pitchFamily="34" charset="-122"/>
                <a:cs typeface="Arial" pitchFamily="34" charset="-120"/>
              </a:rPr>
              <a:t>QUESTION FOUR</a:t>
            </a:r>
            <a:endParaRPr lang="en-US" sz="1050" dirty="0"/>
          </a:p>
        </p:txBody>
      </p:sp>
      <p:sp>
        <p:nvSpPr>
          <p:cNvPr id="3" name="Text 1"/>
          <p:cNvSpPr/>
          <p:nvPr/>
        </p:nvSpPr>
        <p:spPr>
          <a:xfrm>
            <a:off x="502920" y="658368"/>
            <a:ext cx="9692640" cy="530352"/>
          </a:xfrm>
          <a:prstGeom prst="rect">
            <a:avLst/>
          </a:prstGeom>
          <a:solidFill>
            <a:srgbClr val="FFFFFF">
              <a:alpha val="0"/>
            </a:srgbClr>
          </a:solidFill>
          <a:ln>
            <a:solidFill>
              <a:srgbClr val="FFFFFF">
                <a:alpha val="0"/>
              </a:srgbClr>
            </a:solidFill>
          </a:ln>
        </p:spPr>
        <p:txBody>
          <a:bodyPr wrap="square" lIns="0" tIns="0" rIns="0" bIns="0" rtlCol="0" anchor="t">
            <a:normAutofit/>
          </a:bodyPr>
          <a:lstStyle/>
          <a:p>
            <a:pPr marL="0" indent="0" algn="l">
              <a:buNone/>
            </a:pPr>
            <a:r>
              <a:rPr lang="en-US" sz="2800" b="1" dirty="0">
                <a:solidFill>
                  <a:srgbClr val="25272B"/>
                </a:solidFill>
                <a:latin typeface="Arial" pitchFamily="34" charset="0"/>
                <a:ea typeface="Arial" pitchFamily="34" charset="-122"/>
                <a:cs typeface="Arial" pitchFamily="34" charset="-120"/>
              </a:rPr>
              <a:t>Was the corrective action strong enough?</a:t>
            </a:r>
            <a:endParaRPr lang="en-US" sz="2800" dirty="0"/>
          </a:p>
        </p:txBody>
      </p:sp>
      <p:sp>
        <p:nvSpPr>
          <p:cNvPr id="4" name="Text 2"/>
          <p:cNvSpPr/>
          <p:nvPr/>
        </p:nvSpPr>
        <p:spPr>
          <a:xfrm>
            <a:off x="10625328" y="274320"/>
            <a:ext cx="960120" cy="274320"/>
          </a:xfrm>
          <a:prstGeom prst="roundRect">
            <a:avLst/>
          </a:prstGeom>
          <a:solidFill>
            <a:srgbClr val="B62510"/>
          </a:solidFill>
          <a:ln>
            <a:solidFill>
              <a:srgbClr val="FFFFFF">
                <a:alpha val="0"/>
              </a:srgbClr>
            </a:solidFill>
          </a:ln>
        </p:spPr>
        <p:txBody>
          <a:bodyPr wrap="square" lIns="381" tIns="381" rIns="381" bIns="381" rtlCol="0" anchor="ctr">
            <a:normAutofit/>
          </a:bodyPr>
          <a:lstStyle/>
          <a:p>
            <a:pPr marL="0" indent="0" algn="ctr">
              <a:buNone/>
            </a:pPr>
            <a:r>
              <a:rPr lang="en-US" sz="850" b="1" dirty="0">
                <a:solidFill>
                  <a:srgbClr val="FFFFFF"/>
                </a:solidFill>
                <a:latin typeface="Arial" pitchFamily="34" charset="0"/>
                <a:ea typeface="Arial" pitchFamily="34" charset="-122"/>
                <a:cs typeface="Arial" pitchFamily="34" charset="-120"/>
              </a:rPr>
              <a:t>OHS Insider</a:t>
            </a:r>
            <a:endParaRPr lang="en-US" sz="850" dirty="0"/>
          </a:p>
        </p:txBody>
      </p:sp>
      <p:sp>
        <p:nvSpPr>
          <p:cNvPr id="5" name="Shape 3"/>
          <p:cNvSpPr/>
          <p:nvPr/>
        </p:nvSpPr>
        <p:spPr>
          <a:xfrm>
            <a:off x="0" y="6675120"/>
            <a:ext cx="12191695" cy="182880"/>
          </a:xfrm>
          <a:prstGeom prst="rect">
            <a:avLst/>
          </a:prstGeom>
          <a:solidFill>
            <a:srgbClr val="B62510"/>
          </a:solidFill>
          <a:ln w="12700">
            <a:solidFill>
              <a:srgbClr val="333333">
                <a:alpha val="0"/>
              </a:srgbClr>
            </a:solidFill>
            <a:prstDash val="solid"/>
          </a:ln>
        </p:spPr>
        <p:txBody>
          <a:bodyPr/>
          <a:lstStyle/>
          <a:p>
            <a:endParaRPr lang="en-CA"/>
          </a:p>
        </p:txBody>
      </p:sp>
      <p:sp>
        <p:nvSpPr>
          <p:cNvPr id="6" name="Text 4"/>
          <p:cNvSpPr/>
          <p:nvPr/>
        </p:nvSpPr>
        <p:spPr>
          <a:xfrm>
            <a:off x="402336" y="6473952"/>
            <a:ext cx="10972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l">
              <a:buNone/>
            </a:pPr>
            <a:r>
              <a:rPr lang="en-US" sz="800" dirty="0">
                <a:solidFill>
                  <a:srgbClr val="62666B"/>
                </a:solidFill>
                <a:latin typeface="Arial" pitchFamily="34" charset="0"/>
                <a:ea typeface="Arial" pitchFamily="34" charset="-122"/>
                <a:cs typeface="Arial" pitchFamily="34" charset="-120"/>
              </a:rPr>
              <a:t>OHS Insider</a:t>
            </a:r>
            <a:endParaRPr lang="en-US" sz="800" dirty="0"/>
          </a:p>
        </p:txBody>
      </p:sp>
      <p:sp>
        <p:nvSpPr>
          <p:cNvPr id="7" name="Text 5"/>
          <p:cNvSpPr/>
          <p:nvPr/>
        </p:nvSpPr>
        <p:spPr>
          <a:xfrm>
            <a:off x="11210544" y="6473952"/>
            <a:ext cx="4114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r">
              <a:buNone/>
            </a:pPr>
            <a:r>
              <a:rPr lang="en-US" sz="800" dirty="0">
                <a:solidFill>
                  <a:srgbClr val="62666B"/>
                </a:solidFill>
                <a:latin typeface="Arial" pitchFamily="34" charset="0"/>
                <a:ea typeface="Arial" pitchFamily="34" charset="-122"/>
                <a:cs typeface="Arial" pitchFamily="34" charset="-120"/>
              </a:rPr>
              <a:t>23</a:t>
            </a:r>
            <a:endParaRPr lang="en-US" sz="800" dirty="0"/>
          </a:p>
        </p:txBody>
      </p:sp>
      <p:sp>
        <p:nvSpPr>
          <p:cNvPr id="8" name="Text 6"/>
          <p:cNvSpPr/>
          <p:nvPr/>
        </p:nvSpPr>
        <p:spPr>
          <a:xfrm>
            <a:off x="822960" y="1600200"/>
            <a:ext cx="3246120" cy="3337560"/>
          </a:xfrm>
          <a:prstGeom prst="roundRect">
            <a:avLst/>
          </a:prstGeom>
          <a:solidFill>
            <a:srgbClr val="F6E7E4"/>
          </a:solidFill>
          <a:ln w="12700">
            <a:solidFill>
              <a:srgbClr val="DADDE0"/>
            </a:solidFill>
          </a:ln>
        </p:spPr>
        <p:txBody>
          <a:bodyPr wrap="square" lIns="1524" tIns="1524" rIns="1524" bIns="1524" rtlCol="0" anchor="ctr">
            <a:normAutofit/>
          </a:bodyPr>
          <a:lstStyle/>
          <a:p>
            <a:pPr marL="0" indent="0" algn="ctr">
              <a:buNone/>
            </a:pPr>
            <a:r>
              <a:rPr lang="en-US" sz="1800" b="1" dirty="0">
                <a:solidFill>
                  <a:srgbClr val="B62510"/>
                </a:solidFill>
                <a:latin typeface="Arial" pitchFamily="34" charset="0"/>
                <a:ea typeface="Arial" pitchFamily="34" charset="-122"/>
                <a:cs typeface="Arial" pitchFamily="34" charset="-120"/>
              </a:rPr>
              <a:t>Weak</a:t>
            </a:r>
            <a:endParaRPr lang="en-US" sz="1800" dirty="0"/>
          </a:p>
          <a:p>
            <a:pPr marL="0" indent="0" algn="ctr">
              <a:buNone/>
            </a:pPr>
            <a:r>
              <a:rPr lang="en-US" sz="1800" b="1" dirty="0">
                <a:solidFill>
                  <a:srgbClr val="B62510"/>
                </a:solidFill>
                <a:latin typeface="Arial" pitchFamily="34" charset="0"/>
                <a:ea typeface="Arial" pitchFamily="34" charset="-122"/>
                <a:cs typeface="Arial" pitchFamily="34" charset="-120"/>
              </a:rPr>
              <a:t>Relies on memory or attention</a:t>
            </a:r>
            <a:endParaRPr lang="en-US" sz="1800" dirty="0"/>
          </a:p>
          <a:p>
            <a:pPr marL="0" indent="0" algn="ctr">
              <a:buNone/>
            </a:pPr>
            <a:endParaRPr lang="en-US" sz="1800" dirty="0"/>
          </a:p>
          <a:p>
            <a:pPr marL="0" indent="0" algn="ctr">
              <a:buNone/>
            </a:pPr>
            <a:r>
              <a:rPr lang="en-US" sz="1800" b="1" dirty="0">
                <a:solidFill>
                  <a:srgbClr val="B62510"/>
                </a:solidFill>
                <a:latin typeface="Arial" pitchFamily="34" charset="0"/>
                <a:ea typeface="Arial" pitchFamily="34" charset="-122"/>
                <a:cs typeface="Arial" pitchFamily="34" charset="-120"/>
              </a:rPr>
              <a:t>Reminder</a:t>
            </a:r>
            <a:endParaRPr lang="en-US" sz="1800" dirty="0"/>
          </a:p>
          <a:p>
            <a:pPr marL="0" indent="0" algn="ctr">
              <a:buNone/>
            </a:pPr>
            <a:r>
              <a:rPr lang="en-US" sz="1800" b="1" dirty="0">
                <a:solidFill>
                  <a:srgbClr val="B62510"/>
                </a:solidFill>
                <a:latin typeface="Arial" pitchFamily="34" charset="0"/>
                <a:ea typeface="Arial" pitchFamily="34" charset="-122"/>
                <a:cs typeface="Arial" pitchFamily="34" charset="-120"/>
              </a:rPr>
              <a:t>Memo</a:t>
            </a:r>
            <a:endParaRPr lang="en-US" sz="1800" dirty="0"/>
          </a:p>
          <a:p>
            <a:pPr marL="0" indent="0" algn="ctr">
              <a:buNone/>
            </a:pPr>
            <a:r>
              <a:rPr lang="en-US" sz="1800" b="1" dirty="0">
                <a:solidFill>
                  <a:srgbClr val="B62510"/>
                </a:solidFill>
                <a:latin typeface="Arial" pitchFamily="34" charset="0"/>
                <a:ea typeface="Arial" pitchFamily="34" charset="-122"/>
                <a:cs typeface="Arial" pitchFamily="34" charset="-120"/>
              </a:rPr>
              <a:t>Toolbox talk</a:t>
            </a:r>
            <a:endParaRPr lang="en-US" sz="1800" dirty="0"/>
          </a:p>
          <a:p>
            <a:pPr marL="0" indent="0" algn="ctr">
              <a:buNone/>
            </a:pPr>
            <a:r>
              <a:rPr lang="en-US" sz="1800" b="1" dirty="0">
                <a:solidFill>
                  <a:srgbClr val="B62510"/>
                </a:solidFill>
                <a:latin typeface="Arial" pitchFamily="34" charset="0"/>
                <a:ea typeface="Arial" pitchFamily="34" charset="-122"/>
                <a:cs typeface="Arial" pitchFamily="34" charset="-120"/>
              </a:rPr>
              <a:t>Generic retraining</a:t>
            </a:r>
            <a:endParaRPr lang="en-US" sz="1800" dirty="0"/>
          </a:p>
        </p:txBody>
      </p:sp>
      <p:sp>
        <p:nvSpPr>
          <p:cNvPr id="9" name="Text 7"/>
          <p:cNvSpPr/>
          <p:nvPr/>
        </p:nvSpPr>
        <p:spPr>
          <a:xfrm>
            <a:off x="4617720" y="1600200"/>
            <a:ext cx="3246120" cy="3337560"/>
          </a:xfrm>
          <a:prstGeom prst="roundRect">
            <a:avLst/>
          </a:prstGeom>
          <a:solidFill>
            <a:srgbClr val="F6EFE2"/>
          </a:solidFill>
          <a:ln w="12700">
            <a:solidFill>
              <a:srgbClr val="DADDE0"/>
            </a:solidFill>
          </a:ln>
        </p:spPr>
        <p:txBody>
          <a:bodyPr wrap="square" lIns="1524" tIns="1524" rIns="1524" bIns="1524" rtlCol="0" anchor="ctr">
            <a:normAutofit/>
          </a:bodyPr>
          <a:lstStyle/>
          <a:p>
            <a:pPr marL="0" indent="0" algn="ctr">
              <a:buNone/>
            </a:pPr>
            <a:r>
              <a:rPr lang="en-US" sz="1800" b="1" dirty="0">
                <a:solidFill>
                  <a:srgbClr val="BE7E1D"/>
                </a:solidFill>
                <a:latin typeface="Arial" pitchFamily="34" charset="0"/>
                <a:ea typeface="Arial" pitchFamily="34" charset="-122"/>
                <a:cs typeface="Arial" pitchFamily="34" charset="-120"/>
              </a:rPr>
              <a:t>Moderate</a:t>
            </a:r>
            <a:endParaRPr lang="en-US" sz="1800" dirty="0"/>
          </a:p>
          <a:p>
            <a:pPr marL="0" indent="0" algn="ctr">
              <a:buNone/>
            </a:pPr>
            <a:r>
              <a:rPr lang="en-US" sz="1800" b="1" dirty="0">
                <a:solidFill>
                  <a:srgbClr val="BE7E1D"/>
                </a:solidFill>
                <a:latin typeface="Arial" pitchFamily="34" charset="0"/>
                <a:ea typeface="Arial" pitchFamily="34" charset="-122"/>
                <a:cs typeface="Arial" pitchFamily="34" charset="-120"/>
              </a:rPr>
              <a:t>Improves the process but needs follow-through</a:t>
            </a:r>
            <a:endParaRPr lang="en-US" sz="1800" dirty="0"/>
          </a:p>
          <a:p>
            <a:pPr marL="0" indent="0" algn="ctr">
              <a:buNone/>
            </a:pPr>
            <a:endParaRPr lang="en-US" sz="1800" dirty="0"/>
          </a:p>
          <a:p>
            <a:pPr marL="0" indent="0" algn="ctr">
              <a:buNone/>
            </a:pPr>
            <a:r>
              <a:rPr lang="en-US" sz="1800" b="1" dirty="0">
                <a:solidFill>
                  <a:srgbClr val="BE7E1D"/>
                </a:solidFill>
                <a:latin typeface="Arial" pitchFamily="34" charset="0"/>
                <a:ea typeface="Arial" pitchFamily="34" charset="-122"/>
                <a:cs typeface="Arial" pitchFamily="34" charset="-120"/>
              </a:rPr>
              <a:t>Procedure update</a:t>
            </a:r>
            <a:endParaRPr lang="en-US" sz="1800" dirty="0"/>
          </a:p>
          <a:p>
            <a:pPr marL="0" indent="0" algn="ctr">
              <a:buNone/>
            </a:pPr>
            <a:r>
              <a:rPr lang="en-US" sz="1800" b="1" dirty="0">
                <a:solidFill>
                  <a:srgbClr val="BE7E1D"/>
                </a:solidFill>
                <a:latin typeface="Arial" pitchFamily="34" charset="0"/>
                <a:ea typeface="Arial" pitchFamily="34" charset="-122"/>
                <a:cs typeface="Arial" pitchFamily="34" charset="-120"/>
              </a:rPr>
              <a:t>Checklist</a:t>
            </a:r>
            <a:endParaRPr lang="en-US" sz="1800" dirty="0"/>
          </a:p>
          <a:p>
            <a:pPr marL="0" indent="0" algn="ctr">
              <a:buNone/>
            </a:pPr>
            <a:r>
              <a:rPr lang="en-US" sz="1800" b="1" dirty="0">
                <a:solidFill>
                  <a:srgbClr val="BE7E1D"/>
                </a:solidFill>
                <a:latin typeface="Arial" pitchFamily="34" charset="0"/>
                <a:ea typeface="Arial" pitchFamily="34" charset="-122"/>
                <a:cs typeface="Arial" pitchFamily="34" charset="-120"/>
              </a:rPr>
              <a:t>Supervisor sign-off</a:t>
            </a:r>
            <a:endParaRPr lang="en-US" sz="1800" dirty="0"/>
          </a:p>
          <a:p>
            <a:pPr marL="0" indent="0" algn="ctr">
              <a:buNone/>
            </a:pPr>
            <a:r>
              <a:rPr lang="en-US" sz="1800" b="1" dirty="0">
                <a:solidFill>
                  <a:srgbClr val="BE7E1D"/>
                </a:solidFill>
                <a:latin typeface="Arial" pitchFamily="34" charset="0"/>
                <a:ea typeface="Arial" pitchFamily="34" charset="-122"/>
                <a:cs typeface="Arial" pitchFamily="34" charset="-120"/>
              </a:rPr>
              <a:t>Targeted training</a:t>
            </a:r>
            <a:endParaRPr lang="en-US" sz="1800" dirty="0"/>
          </a:p>
        </p:txBody>
      </p:sp>
      <p:sp>
        <p:nvSpPr>
          <p:cNvPr id="10" name="Text 8"/>
          <p:cNvSpPr/>
          <p:nvPr/>
        </p:nvSpPr>
        <p:spPr>
          <a:xfrm>
            <a:off x="8412480" y="1600200"/>
            <a:ext cx="3246120" cy="3337560"/>
          </a:xfrm>
          <a:prstGeom prst="roundRect">
            <a:avLst/>
          </a:prstGeom>
          <a:solidFill>
            <a:srgbClr val="E8F2EC"/>
          </a:solidFill>
          <a:ln w="12700">
            <a:solidFill>
              <a:srgbClr val="DADDE0"/>
            </a:solidFill>
          </a:ln>
        </p:spPr>
        <p:txBody>
          <a:bodyPr wrap="square" lIns="1524" tIns="1524" rIns="1524" bIns="1524" rtlCol="0" anchor="ctr">
            <a:normAutofit/>
          </a:bodyPr>
          <a:lstStyle/>
          <a:p>
            <a:pPr marL="0" indent="0" algn="ctr">
              <a:buNone/>
            </a:pPr>
            <a:r>
              <a:rPr lang="en-US" sz="1800" b="1" dirty="0">
                <a:solidFill>
                  <a:srgbClr val="3F8558"/>
                </a:solidFill>
                <a:latin typeface="Arial" pitchFamily="34" charset="0"/>
                <a:ea typeface="Arial" pitchFamily="34" charset="-122"/>
                <a:cs typeface="Arial" pitchFamily="34" charset="-120"/>
              </a:rPr>
              <a:t>Strong</a:t>
            </a:r>
            <a:endParaRPr lang="en-US" sz="1800" dirty="0"/>
          </a:p>
          <a:p>
            <a:pPr marL="0" indent="0" algn="ctr">
              <a:buNone/>
            </a:pPr>
            <a:r>
              <a:rPr lang="en-US" sz="1800" b="1" dirty="0">
                <a:solidFill>
                  <a:srgbClr val="3F8558"/>
                </a:solidFill>
                <a:latin typeface="Arial" pitchFamily="34" charset="0"/>
                <a:ea typeface="Arial" pitchFamily="34" charset="-122"/>
                <a:cs typeface="Arial" pitchFamily="34" charset="-120"/>
              </a:rPr>
              <a:t>Changes the work or control system</a:t>
            </a:r>
            <a:endParaRPr lang="en-US" sz="1800" dirty="0"/>
          </a:p>
          <a:p>
            <a:pPr marL="0" indent="0" algn="ctr">
              <a:buNone/>
            </a:pPr>
            <a:endParaRPr lang="en-US" sz="1800" dirty="0"/>
          </a:p>
          <a:p>
            <a:pPr marL="0" indent="0" algn="ctr">
              <a:buNone/>
            </a:pPr>
            <a:r>
              <a:rPr lang="en-US" sz="1800" b="1" dirty="0">
                <a:solidFill>
                  <a:srgbClr val="3F8558"/>
                </a:solidFill>
                <a:latin typeface="Arial" pitchFamily="34" charset="0"/>
                <a:ea typeface="Arial" pitchFamily="34" charset="-122"/>
                <a:cs typeface="Arial" pitchFamily="34" charset="-120"/>
              </a:rPr>
              <a:t>Engineering control</a:t>
            </a:r>
            <a:endParaRPr lang="en-US" sz="1800" dirty="0"/>
          </a:p>
          <a:p>
            <a:pPr marL="0" indent="0" algn="ctr">
              <a:buNone/>
            </a:pPr>
            <a:r>
              <a:rPr lang="en-US" sz="1800" b="1" dirty="0">
                <a:solidFill>
                  <a:srgbClr val="3F8558"/>
                </a:solidFill>
                <a:latin typeface="Arial" pitchFamily="34" charset="0"/>
                <a:ea typeface="Arial" pitchFamily="34" charset="-122"/>
                <a:cs typeface="Arial" pitchFamily="34" charset="-120"/>
              </a:rPr>
              <a:t>Task redesign</a:t>
            </a:r>
            <a:endParaRPr lang="en-US" sz="1800" dirty="0"/>
          </a:p>
          <a:p>
            <a:pPr marL="0" indent="0" algn="ctr">
              <a:buNone/>
            </a:pPr>
            <a:r>
              <a:rPr lang="en-US" sz="1800" b="1" dirty="0">
                <a:solidFill>
                  <a:srgbClr val="3F8558"/>
                </a:solidFill>
                <a:latin typeface="Arial" pitchFamily="34" charset="0"/>
                <a:ea typeface="Arial" pitchFamily="34" charset="-122"/>
                <a:cs typeface="Arial" pitchFamily="34" charset="-120"/>
              </a:rPr>
              <a:t>Physical separation</a:t>
            </a:r>
            <a:endParaRPr lang="en-US" sz="1800" dirty="0"/>
          </a:p>
          <a:p>
            <a:pPr marL="0" indent="0" algn="ctr">
              <a:buNone/>
            </a:pPr>
            <a:r>
              <a:rPr lang="en-US" sz="1800" b="1" dirty="0">
                <a:solidFill>
                  <a:srgbClr val="3F8558"/>
                </a:solidFill>
                <a:latin typeface="Arial" pitchFamily="34" charset="0"/>
                <a:ea typeface="Arial" pitchFamily="34" charset="-122"/>
                <a:cs typeface="Arial" pitchFamily="34" charset="-120"/>
              </a:rPr>
              <a:t>Mechanical aid</a:t>
            </a:r>
            <a:endParaRPr lang="en-US" sz="1800" dirty="0"/>
          </a:p>
          <a:p>
            <a:pPr marL="0" indent="0" algn="ctr">
              <a:buNone/>
            </a:pPr>
            <a:r>
              <a:rPr lang="en-US" sz="1800" b="1" dirty="0">
                <a:solidFill>
                  <a:srgbClr val="3F8558"/>
                </a:solidFill>
                <a:latin typeface="Arial" pitchFamily="34" charset="0"/>
                <a:ea typeface="Arial" pitchFamily="34" charset="-122"/>
                <a:cs typeface="Arial" pitchFamily="34" charset="-120"/>
              </a:rPr>
              <a:t>Recurring verification</a:t>
            </a:r>
            <a:endParaRPr lang="en-US" sz="1800" dirty="0"/>
          </a:p>
        </p:txBody>
      </p:sp>
      <p:sp>
        <p:nvSpPr>
          <p:cNvPr id="11" name="Text 9"/>
          <p:cNvSpPr/>
          <p:nvPr/>
        </p:nvSpPr>
        <p:spPr>
          <a:xfrm>
            <a:off x="914400" y="5349240"/>
            <a:ext cx="10332720" cy="548640"/>
          </a:xfrm>
          <a:prstGeom prst="rect">
            <a:avLst/>
          </a:prstGeom>
          <a:solidFill>
            <a:srgbClr val="F6E7E4"/>
          </a:solidFill>
          <a:ln>
            <a:solidFill>
              <a:srgbClr val="FFFFFF">
                <a:alpha val="0"/>
              </a:srgbClr>
            </a:solidFill>
          </a:ln>
        </p:spPr>
        <p:txBody>
          <a:bodyPr wrap="square" lIns="1524" tIns="1524" rIns="1524" bIns="1524" rtlCol="0" anchor="ctr">
            <a:normAutofit/>
          </a:bodyPr>
          <a:lstStyle/>
          <a:p>
            <a:pPr marL="0" indent="0" algn="l">
              <a:buNone/>
            </a:pPr>
            <a:r>
              <a:rPr lang="en-US" sz="1600" b="1" dirty="0">
                <a:solidFill>
                  <a:srgbClr val="B62510"/>
                </a:solidFill>
                <a:latin typeface="Arial" pitchFamily="34" charset="0"/>
                <a:ea typeface="Arial" pitchFamily="34" charset="-122"/>
                <a:cs typeface="Arial" pitchFamily="34" charset="-120"/>
              </a:rPr>
              <a:t>The higher the potential severity, the stronger the corrective action should be.</a:t>
            </a:r>
            <a:endParaRPr lang="en-US" sz="16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10896"/>
            <a:ext cx="2926080" cy="219456"/>
          </a:xfrm>
          <a:prstGeom prst="rect">
            <a:avLst/>
          </a:prstGeom>
          <a:solidFill>
            <a:srgbClr val="FFFFFF">
              <a:alpha val="0"/>
            </a:srgbClr>
          </a:solidFill>
          <a:ln>
            <a:solidFill>
              <a:srgbClr val="FFFFFF">
                <a:alpha val="0"/>
              </a:srgbClr>
            </a:solidFill>
          </a:ln>
        </p:spPr>
        <p:txBody>
          <a:bodyPr wrap="square" lIns="1016" tIns="1016" rIns="1016" bIns="1016" rtlCol="0" anchor="t">
            <a:normAutofit/>
          </a:bodyPr>
          <a:lstStyle/>
          <a:p>
            <a:pPr marL="0" indent="0" algn="l">
              <a:buNone/>
            </a:pPr>
            <a:r>
              <a:rPr lang="en-US" sz="1050" b="1" dirty="0">
                <a:solidFill>
                  <a:srgbClr val="B62510"/>
                </a:solidFill>
                <a:latin typeface="Arial" pitchFamily="34" charset="0"/>
                <a:ea typeface="Arial" pitchFamily="34" charset="-122"/>
                <a:cs typeface="Arial" pitchFamily="34" charset="-120"/>
              </a:rPr>
              <a:t>QUESTION FIVE</a:t>
            </a:r>
            <a:endParaRPr lang="en-US" sz="1050" dirty="0"/>
          </a:p>
        </p:txBody>
      </p:sp>
      <p:sp>
        <p:nvSpPr>
          <p:cNvPr id="3" name="Text 1"/>
          <p:cNvSpPr/>
          <p:nvPr/>
        </p:nvSpPr>
        <p:spPr>
          <a:xfrm>
            <a:off x="502920" y="658368"/>
            <a:ext cx="9692640" cy="530352"/>
          </a:xfrm>
          <a:prstGeom prst="rect">
            <a:avLst/>
          </a:prstGeom>
          <a:solidFill>
            <a:srgbClr val="FFFFFF">
              <a:alpha val="0"/>
            </a:srgbClr>
          </a:solidFill>
          <a:ln>
            <a:solidFill>
              <a:srgbClr val="FFFFFF">
                <a:alpha val="0"/>
              </a:srgbClr>
            </a:solidFill>
          </a:ln>
        </p:spPr>
        <p:txBody>
          <a:bodyPr wrap="square" lIns="0" tIns="0" rIns="0" bIns="0" rtlCol="0" anchor="t">
            <a:normAutofit/>
          </a:bodyPr>
          <a:lstStyle/>
          <a:p>
            <a:pPr marL="0" indent="0" algn="l">
              <a:buNone/>
            </a:pPr>
            <a:r>
              <a:rPr lang="en-US" sz="2800" b="1" dirty="0">
                <a:solidFill>
                  <a:srgbClr val="25272B"/>
                </a:solidFill>
                <a:latin typeface="Arial" pitchFamily="34" charset="0"/>
                <a:ea typeface="Arial" pitchFamily="34" charset="-122"/>
                <a:cs typeface="Arial" pitchFamily="34" charset="-120"/>
              </a:rPr>
              <a:t>How will effectiveness be verified?</a:t>
            </a:r>
            <a:endParaRPr lang="en-US" sz="2800" dirty="0"/>
          </a:p>
        </p:txBody>
      </p:sp>
      <p:sp>
        <p:nvSpPr>
          <p:cNvPr id="4" name="Text 2"/>
          <p:cNvSpPr/>
          <p:nvPr/>
        </p:nvSpPr>
        <p:spPr>
          <a:xfrm>
            <a:off x="10625328" y="274320"/>
            <a:ext cx="960120" cy="274320"/>
          </a:xfrm>
          <a:prstGeom prst="roundRect">
            <a:avLst/>
          </a:prstGeom>
          <a:solidFill>
            <a:srgbClr val="B62510"/>
          </a:solidFill>
          <a:ln>
            <a:solidFill>
              <a:srgbClr val="FFFFFF">
                <a:alpha val="0"/>
              </a:srgbClr>
            </a:solidFill>
          </a:ln>
        </p:spPr>
        <p:txBody>
          <a:bodyPr wrap="square" lIns="381" tIns="381" rIns="381" bIns="381" rtlCol="0" anchor="ctr">
            <a:normAutofit/>
          </a:bodyPr>
          <a:lstStyle/>
          <a:p>
            <a:pPr marL="0" indent="0" algn="ctr">
              <a:buNone/>
            </a:pPr>
            <a:r>
              <a:rPr lang="en-US" sz="850" b="1" dirty="0">
                <a:solidFill>
                  <a:srgbClr val="FFFFFF"/>
                </a:solidFill>
                <a:latin typeface="Arial" pitchFamily="34" charset="0"/>
                <a:ea typeface="Arial" pitchFamily="34" charset="-122"/>
                <a:cs typeface="Arial" pitchFamily="34" charset="-120"/>
              </a:rPr>
              <a:t>OHS Insider</a:t>
            </a:r>
            <a:endParaRPr lang="en-US" sz="850" dirty="0"/>
          </a:p>
        </p:txBody>
      </p:sp>
      <p:sp>
        <p:nvSpPr>
          <p:cNvPr id="5" name="Shape 3"/>
          <p:cNvSpPr/>
          <p:nvPr/>
        </p:nvSpPr>
        <p:spPr>
          <a:xfrm>
            <a:off x="0" y="6675120"/>
            <a:ext cx="12191695" cy="182880"/>
          </a:xfrm>
          <a:prstGeom prst="rect">
            <a:avLst/>
          </a:prstGeom>
          <a:solidFill>
            <a:srgbClr val="B62510"/>
          </a:solidFill>
          <a:ln w="12700">
            <a:solidFill>
              <a:srgbClr val="333333">
                <a:alpha val="0"/>
              </a:srgbClr>
            </a:solidFill>
            <a:prstDash val="solid"/>
          </a:ln>
        </p:spPr>
        <p:txBody>
          <a:bodyPr/>
          <a:lstStyle/>
          <a:p>
            <a:endParaRPr lang="en-CA"/>
          </a:p>
        </p:txBody>
      </p:sp>
      <p:sp>
        <p:nvSpPr>
          <p:cNvPr id="6" name="Text 4"/>
          <p:cNvSpPr/>
          <p:nvPr/>
        </p:nvSpPr>
        <p:spPr>
          <a:xfrm>
            <a:off x="402336" y="6473952"/>
            <a:ext cx="10972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l">
              <a:buNone/>
            </a:pPr>
            <a:r>
              <a:rPr lang="en-US" sz="800" dirty="0">
                <a:solidFill>
                  <a:srgbClr val="62666B"/>
                </a:solidFill>
                <a:latin typeface="Arial" pitchFamily="34" charset="0"/>
                <a:ea typeface="Arial" pitchFamily="34" charset="-122"/>
                <a:cs typeface="Arial" pitchFamily="34" charset="-120"/>
              </a:rPr>
              <a:t>OHS Insider</a:t>
            </a:r>
            <a:endParaRPr lang="en-US" sz="800" dirty="0"/>
          </a:p>
        </p:txBody>
      </p:sp>
      <p:sp>
        <p:nvSpPr>
          <p:cNvPr id="7" name="Text 5"/>
          <p:cNvSpPr/>
          <p:nvPr/>
        </p:nvSpPr>
        <p:spPr>
          <a:xfrm>
            <a:off x="11210544" y="6473952"/>
            <a:ext cx="4114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r">
              <a:buNone/>
            </a:pPr>
            <a:r>
              <a:rPr lang="en-US" sz="800" dirty="0">
                <a:solidFill>
                  <a:srgbClr val="62666B"/>
                </a:solidFill>
                <a:latin typeface="Arial" pitchFamily="34" charset="0"/>
                <a:ea typeface="Arial" pitchFamily="34" charset="-122"/>
                <a:cs typeface="Arial" pitchFamily="34" charset="-120"/>
              </a:rPr>
              <a:t>24</a:t>
            </a:r>
            <a:endParaRPr lang="en-US" sz="800" dirty="0"/>
          </a:p>
        </p:txBody>
      </p:sp>
      <p:sp>
        <p:nvSpPr>
          <p:cNvPr id="8" name="Text 6"/>
          <p:cNvSpPr/>
          <p:nvPr/>
        </p:nvSpPr>
        <p:spPr>
          <a:xfrm>
            <a:off x="960120" y="1325880"/>
            <a:ext cx="10058400" cy="384048"/>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ctr">
              <a:buNone/>
            </a:pPr>
            <a:r>
              <a:rPr lang="en-US" sz="1900" b="1" dirty="0">
                <a:solidFill>
                  <a:srgbClr val="25272B"/>
                </a:solidFill>
                <a:latin typeface="Arial" pitchFamily="34" charset="0"/>
                <a:ea typeface="Arial" pitchFamily="34" charset="-122"/>
                <a:cs typeface="Arial" pitchFamily="34" charset="-120"/>
              </a:rPr>
              <a:t>Completion means the action was done. Effectiveness means the action reduced risk.</a:t>
            </a:r>
            <a:endParaRPr lang="en-US" sz="1900" dirty="0"/>
          </a:p>
        </p:txBody>
      </p:sp>
      <p:sp>
        <p:nvSpPr>
          <p:cNvPr id="9" name="Text 7"/>
          <p:cNvSpPr/>
          <p:nvPr/>
        </p:nvSpPr>
        <p:spPr>
          <a:xfrm>
            <a:off x="777240" y="1920240"/>
            <a:ext cx="3246120" cy="502920"/>
          </a:xfrm>
          <a:prstGeom prst="roundRect">
            <a:avLst/>
          </a:prstGeom>
          <a:solidFill>
            <a:srgbClr val="E8F2EC"/>
          </a:solidFill>
          <a:ln w="12700">
            <a:solidFill>
              <a:srgbClr val="DADDE0"/>
            </a:solidFill>
          </a:ln>
        </p:spPr>
        <p:txBody>
          <a:bodyPr wrap="square" lIns="1778" tIns="1778" rIns="1778" bIns="1778" rtlCol="0" anchor="ctr">
            <a:normAutofit/>
          </a:bodyPr>
          <a:lstStyle/>
          <a:p>
            <a:pPr marL="0" indent="0" algn="ctr">
              <a:buNone/>
            </a:pPr>
            <a:r>
              <a:rPr lang="en-US" sz="1550" b="1" dirty="0">
                <a:solidFill>
                  <a:srgbClr val="3F8558"/>
                </a:solidFill>
                <a:latin typeface="Arial" pitchFamily="34" charset="0"/>
                <a:ea typeface="Arial" pitchFamily="34" charset="-122"/>
                <a:cs typeface="Arial" pitchFamily="34" charset="-120"/>
              </a:rPr>
              <a:t>Field observation</a:t>
            </a:r>
            <a:endParaRPr lang="en-US" sz="1550" dirty="0"/>
          </a:p>
        </p:txBody>
      </p:sp>
      <p:sp>
        <p:nvSpPr>
          <p:cNvPr id="10" name="Text 8"/>
          <p:cNvSpPr/>
          <p:nvPr/>
        </p:nvSpPr>
        <p:spPr>
          <a:xfrm>
            <a:off x="4434840" y="1920240"/>
            <a:ext cx="3246120" cy="502920"/>
          </a:xfrm>
          <a:prstGeom prst="roundRect">
            <a:avLst/>
          </a:prstGeom>
          <a:solidFill>
            <a:srgbClr val="E8F0F6"/>
          </a:solidFill>
          <a:ln w="12700">
            <a:solidFill>
              <a:srgbClr val="DADDE0"/>
            </a:solidFill>
          </a:ln>
        </p:spPr>
        <p:txBody>
          <a:bodyPr wrap="square" lIns="1778" tIns="1778" rIns="1778" bIns="1778" rtlCol="0" anchor="ctr">
            <a:normAutofit/>
          </a:bodyPr>
          <a:lstStyle/>
          <a:p>
            <a:pPr marL="0" indent="0" algn="ctr">
              <a:buNone/>
            </a:pPr>
            <a:r>
              <a:rPr lang="en-US" sz="1550" b="1" dirty="0">
                <a:solidFill>
                  <a:srgbClr val="285E82"/>
                </a:solidFill>
                <a:latin typeface="Arial" pitchFamily="34" charset="0"/>
                <a:ea typeface="Arial" pitchFamily="34" charset="-122"/>
                <a:cs typeface="Arial" pitchFamily="34" charset="-120"/>
              </a:rPr>
              <a:t>Worker interview</a:t>
            </a:r>
            <a:endParaRPr lang="en-US" sz="1550" dirty="0"/>
          </a:p>
        </p:txBody>
      </p:sp>
      <p:sp>
        <p:nvSpPr>
          <p:cNvPr id="11" name="Text 9"/>
          <p:cNvSpPr/>
          <p:nvPr/>
        </p:nvSpPr>
        <p:spPr>
          <a:xfrm>
            <a:off x="8092440" y="1920240"/>
            <a:ext cx="3246120" cy="502920"/>
          </a:xfrm>
          <a:prstGeom prst="roundRect">
            <a:avLst/>
          </a:prstGeom>
          <a:solidFill>
            <a:srgbClr val="F6EFE2"/>
          </a:solidFill>
          <a:ln w="12700">
            <a:solidFill>
              <a:srgbClr val="DADDE0"/>
            </a:solidFill>
          </a:ln>
        </p:spPr>
        <p:txBody>
          <a:bodyPr wrap="square" lIns="1778" tIns="1778" rIns="1778" bIns="1778" rtlCol="0" anchor="ctr">
            <a:normAutofit/>
          </a:bodyPr>
          <a:lstStyle/>
          <a:p>
            <a:pPr marL="0" indent="0" algn="ctr">
              <a:buNone/>
            </a:pPr>
            <a:r>
              <a:rPr lang="en-US" sz="1550" b="1" dirty="0">
                <a:solidFill>
                  <a:srgbClr val="BE7E1D"/>
                </a:solidFill>
                <a:latin typeface="Arial" pitchFamily="34" charset="0"/>
                <a:ea typeface="Arial" pitchFamily="34" charset="-122"/>
                <a:cs typeface="Arial" pitchFamily="34" charset="-120"/>
              </a:rPr>
              <a:t>Supervisor verification</a:t>
            </a:r>
            <a:endParaRPr lang="en-US" sz="1550" dirty="0"/>
          </a:p>
        </p:txBody>
      </p:sp>
      <p:sp>
        <p:nvSpPr>
          <p:cNvPr id="12" name="Text 10"/>
          <p:cNvSpPr/>
          <p:nvPr/>
        </p:nvSpPr>
        <p:spPr>
          <a:xfrm>
            <a:off x="777240" y="2670048"/>
            <a:ext cx="3246120" cy="502920"/>
          </a:xfrm>
          <a:prstGeom prst="roundRect">
            <a:avLst/>
          </a:prstGeom>
          <a:solidFill>
            <a:srgbClr val="E8F2EC"/>
          </a:solidFill>
          <a:ln w="12700">
            <a:solidFill>
              <a:srgbClr val="DADDE0"/>
            </a:solidFill>
          </a:ln>
        </p:spPr>
        <p:txBody>
          <a:bodyPr wrap="square" lIns="1778" tIns="1778" rIns="1778" bIns="1778" rtlCol="0" anchor="ctr">
            <a:normAutofit/>
          </a:bodyPr>
          <a:lstStyle/>
          <a:p>
            <a:pPr marL="0" indent="0" algn="ctr">
              <a:buNone/>
            </a:pPr>
            <a:r>
              <a:rPr lang="en-US" sz="1550" b="1" dirty="0">
                <a:solidFill>
                  <a:srgbClr val="3F8558"/>
                </a:solidFill>
                <a:latin typeface="Arial" pitchFamily="34" charset="0"/>
                <a:ea typeface="Arial" pitchFamily="34" charset="-122"/>
                <a:cs typeface="Arial" pitchFamily="34" charset="-120"/>
              </a:rPr>
              <a:t>Inspection</a:t>
            </a:r>
            <a:endParaRPr lang="en-US" sz="1550" dirty="0"/>
          </a:p>
        </p:txBody>
      </p:sp>
      <p:sp>
        <p:nvSpPr>
          <p:cNvPr id="13" name="Text 11"/>
          <p:cNvSpPr/>
          <p:nvPr/>
        </p:nvSpPr>
        <p:spPr>
          <a:xfrm>
            <a:off x="4434840" y="2670048"/>
            <a:ext cx="3246120" cy="502920"/>
          </a:xfrm>
          <a:prstGeom prst="roundRect">
            <a:avLst/>
          </a:prstGeom>
          <a:solidFill>
            <a:srgbClr val="E8F0F6"/>
          </a:solidFill>
          <a:ln w="12700">
            <a:solidFill>
              <a:srgbClr val="DADDE0"/>
            </a:solidFill>
          </a:ln>
        </p:spPr>
        <p:txBody>
          <a:bodyPr wrap="square" lIns="1778" tIns="1778" rIns="1778" bIns="1778" rtlCol="0" anchor="ctr">
            <a:normAutofit/>
          </a:bodyPr>
          <a:lstStyle/>
          <a:p>
            <a:pPr marL="0" indent="0" algn="ctr">
              <a:buNone/>
            </a:pPr>
            <a:r>
              <a:rPr lang="en-US" sz="1550" b="1" dirty="0">
                <a:solidFill>
                  <a:srgbClr val="285E82"/>
                </a:solidFill>
                <a:latin typeface="Arial" pitchFamily="34" charset="0"/>
                <a:ea typeface="Arial" pitchFamily="34" charset="-122"/>
                <a:cs typeface="Arial" pitchFamily="34" charset="-120"/>
              </a:rPr>
              <a:t>Equipment check</a:t>
            </a:r>
            <a:endParaRPr lang="en-US" sz="1550" dirty="0"/>
          </a:p>
        </p:txBody>
      </p:sp>
      <p:sp>
        <p:nvSpPr>
          <p:cNvPr id="14" name="Text 12"/>
          <p:cNvSpPr/>
          <p:nvPr/>
        </p:nvSpPr>
        <p:spPr>
          <a:xfrm>
            <a:off x="8092440" y="2670048"/>
            <a:ext cx="3246120" cy="502920"/>
          </a:xfrm>
          <a:prstGeom prst="roundRect">
            <a:avLst/>
          </a:prstGeom>
          <a:solidFill>
            <a:srgbClr val="F6EFE2"/>
          </a:solidFill>
          <a:ln w="12700">
            <a:solidFill>
              <a:srgbClr val="DADDE0"/>
            </a:solidFill>
          </a:ln>
        </p:spPr>
        <p:txBody>
          <a:bodyPr wrap="square" lIns="1778" tIns="1778" rIns="1778" bIns="1778" rtlCol="0" anchor="ctr">
            <a:normAutofit/>
          </a:bodyPr>
          <a:lstStyle/>
          <a:p>
            <a:pPr marL="0" indent="0" algn="ctr">
              <a:buNone/>
            </a:pPr>
            <a:r>
              <a:rPr lang="en-US" sz="1550" b="1" dirty="0">
                <a:solidFill>
                  <a:srgbClr val="BE7E1D"/>
                </a:solidFill>
                <a:latin typeface="Arial" pitchFamily="34" charset="0"/>
                <a:ea typeface="Arial" pitchFamily="34" charset="-122"/>
                <a:cs typeface="Arial" pitchFamily="34" charset="-120"/>
              </a:rPr>
              <a:t>Maintenance confirmation</a:t>
            </a:r>
            <a:endParaRPr lang="en-US" sz="1550" dirty="0"/>
          </a:p>
        </p:txBody>
      </p:sp>
      <p:sp>
        <p:nvSpPr>
          <p:cNvPr id="15" name="Text 13"/>
          <p:cNvSpPr/>
          <p:nvPr/>
        </p:nvSpPr>
        <p:spPr>
          <a:xfrm>
            <a:off x="777240" y="3419856"/>
            <a:ext cx="3246120" cy="502920"/>
          </a:xfrm>
          <a:prstGeom prst="roundRect">
            <a:avLst/>
          </a:prstGeom>
          <a:solidFill>
            <a:srgbClr val="E8F2EC"/>
          </a:solidFill>
          <a:ln w="12700">
            <a:solidFill>
              <a:srgbClr val="DADDE0"/>
            </a:solidFill>
          </a:ln>
        </p:spPr>
        <p:txBody>
          <a:bodyPr wrap="square" lIns="1778" tIns="1778" rIns="1778" bIns="1778" rtlCol="0" anchor="ctr">
            <a:normAutofit/>
          </a:bodyPr>
          <a:lstStyle/>
          <a:p>
            <a:pPr marL="0" indent="0" algn="ctr">
              <a:buNone/>
            </a:pPr>
            <a:r>
              <a:rPr lang="en-US" sz="1550" b="1" dirty="0">
                <a:solidFill>
                  <a:srgbClr val="3F8558"/>
                </a:solidFill>
                <a:latin typeface="Arial" pitchFamily="34" charset="0"/>
                <a:ea typeface="Arial" pitchFamily="34" charset="-122"/>
                <a:cs typeface="Arial" pitchFamily="34" charset="-120"/>
              </a:rPr>
              <a:t>Training validation</a:t>
            </a:r>
            <a:endParaRPr lang="en-US" sz="1550" dirty="0"/>
          </a:p>
        </p:txBody>
      </p:sp>
      <p:sp>
        <p:nvSpPr>
          <p:cNvPr id="16" name="Text 14"/>
          <p:cNvSpPr/>
          <p:nvPr/>
        </p:nvSpPr>
        <p:spPr>
          <a:xfrm>
            <a:off x="4434840" y="3419856"/>
            <a:ext cx="3246120" cy="502920"/>
          </a:xfrm>
          <a:prstGeom prst="roundRect">
            <a:avLst/>
          </a:prstGeom>
          <a:solidFill>
            <a:srgbClr val="E8F0F6"/>
          </a:solidFill>
          <a:ln w="12700">
            <a:solidFill>
              <a:srgbClr val="DADDE0"/>
            </a:solidFill>
          </a:ln>
        </p:spPr>
        <p:txBody>
          <a:bodyPr wrap="square" lIns="1778" tIns="1778" rIns="1778" bIns="1778" rtlCol="0" anchor="ctr">
            <a:normAutofit/>
          </a:bodyPr>
          <a:lstStyle/>
          <a:p>
            <a:pPr marL="0" indent="0" algn="ctr">
              <a:buNone/>
            </a:pPr>
            <a:r>
              <a:rPr lang="en-US" sz="1550" b="1" dirty="0">
                <a:solidFill>
                  <a:srgbClr val="285E82"/>
                </a:solidFill>
                <a:latin typeface="Arial" pitchFamily="34" charset="0"/>
                <a:ea typeface="Arial" pitchFamily="34" charset="-122"/>
                <a:cs typeface="Arial" pitchFamily="34" charset="-120"/>
              </a:rPr>
              <a:t>Competency check</a:t>
            </a:r>
            <a:endParaRPr lang="en-US" sz="1550" dirty="0"/>
          </a:p>
        </p:txBody>
      </p:sp>
      <p:sp>
        <p:nvSpPr>
          <p:cNvPr id="17" name="Text 15"/>
          <p:cNvSpPr/>
          <p:nvPr/>
        </p:nvSpPr>
        <p:spPr>
          <a:xfrm>
            <a:off x="8092440" y="3419856"/>
            <a:ext cx="3246120" cy="502920"/>
          </a:xfrm>
          <a:prstGeom prst="roundRect">
            <a:avLst/>
          </a:prstGeom>
          <a:solidFill>
            <a:srgbClr val="F6EFE2"/>
          </a:solidFill>
          <a:ln w="12700">
            <a:solidFill>
              <a:srgbClr val="DADDE0"/>
            </a:solidFill>
          </a:ln>
        </p:spPr>
        <p:txBody>
          <a:bodyPr wrap="square" lIns="1778" tIns="1778" rIns="1778" bIns="1778" rtlCol="0" anchor="ctr">
            <a:normAutofit/>
          </a:bodyPr>
          <a:lstStyle/>
          <a:p>
            <a:pPr marL="0" indent="0" algn="ctr">
              <a:buNone/>
            </a:pPr>
            <a:r>
              <a:rPr lang="en-US" sz="1550" b="1" dirty="0">
                <a:solidFill>
                  <a:srgbClr val="BE7E1D"/>
                </a:solidFill>
                <a:latin typeface="Arial" pitchFamily="34" charset="0"/>
                <a:ea typeface="Arial" pitchFamily="34" charset="-122"/>
                <a:cs typeface="Arial" pitchFamily="34" charset="-120"/>
              </a:rPr>
              <a:t>Trend review / JHSC review</a:t>
            </a:r>
            <a:endParaRPr lang="en-US" sz="1550" dirty="0"/>
          </a:p>
        </p:txBody>
      </p:sp>
      <p:sp>
        <p:nvSpPr>
          <p:cNvPr id="18" name="Text 16"/>
          <p:cNvSpPr/>
          <p:nvPr/>
        </p:nvSpPr>
        <p:spPr>
          <a:xfrm>
            <a:off x="914400" y="5257800"/>
            <a:ext cx="10332720" cy="548640"/>
          </a:xfrm>
          <a:prstGeom prst="rect">
            <a:avLst/>
          </a:prstGeom>
          <a:solidFill>
            <a:srgbClr val="F6E7E4"/>
          </a:solidFill>
          <a:ln>
            <a:solidFill>
              <a:srgbClr val="FFFFFF">
                <a:alpha val="0"/>
              </a:srgbClr>
            </a:solidFill>
          </a:ln>
        </p:spPr>
        <p:txBody>
          <a:bodyPr wrap="square" lIns="1524" tIns="1524" rIns="1524" bIns="1524" rtlCol="0" anchor="ctr">
            <a:normAutofit/>
          </a:bodyPr>
          <a:lstStyle/>
          <a:p>
            <a:pPr marL="0" indent="0" algn="l">
              <a:buNone/>
            </a:pPr>
            <a:r>
              <a:rPr lang="en-US" sz="1600" b="1" dirty="0">
                <a:solidFill>
                  <a:srgbClr val="B62510"/>
                </a:solidFill>
                <a:latin typeface="Arial" pitchFamily="34" charset="0"/>
                <a:ea typeface="Arial" pitchFamily="34" charset="-122"/>
                <a:cs typeface="Arial" pitchFamily="34" charset="-120"/>
              </a:rPr>
              <a:t>A procedure can be updated without being followed. Verification closes that gap.</a:t>
            </a:r>
            <a:endParaRPr lang="en-US" sz="16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10896"/>
            <a:ext cx="2926080" cy="219456"/>
          </a:xfrm>
          <a:prstGeom prst="rect">
            <a:avLst/>
          </a:prstGeom>
          <a:solidFill>
            <a:srgbClr val="FFFFFF">
              <a:alpha val="0"/>
            </a:srgbClr>
          </a:solidFill>
          <a:ln>
            <a:solidFill>
              <a:srgbClr val="FFFFFF">
                <a:alpha val="0"/>
              </a:srgbClr>
            </a:solidFill>
          </a:ln>
        </p:spPr>
        <p:txBody>
          <a:bodyPr wrap="square" lIns="1016" tIns="1016" rIns="1016" bIns="1016" rtlCol="0" anchor="t">
            <a:normAutofit/>
          </a:bodyPr>
          <a:lstStyle/>
          <a:p>
            <a:pPr marL="0" indent="0" algn="l">
              <a:buNone/>
            </a:pPr>
            <a:r>
              <a:rPr lang="en-US" sz="1050" b="1" dirty="0">
                <a:solidFill>
                  <a:srgbClr val="B62510"/>
                </a:solidFill>
                <a:latin typeface="Arial" pitchFamily="34" charset="0"/>
                <a:ea typeface="Arial" pitchFamily="34" charset="-122"/>
                <a:cs typeface="Arial" pitchFamily="34" charset="-120"/>
              </a:rPr>
              <a:t>CORRECTIVE ACTION STATUS</a:t>
            </a:r>
            <a:endParaRPr lang="en-US" sz="1050" dirty="0"/>
          </a:p>
        </p:txBody>
      </p:sp>
      <p:sp>
        <p:nvSpPr>
          <p:cNvPr id="3" name="Text 1"/>
          <p:cNvSpPr/>
          <p:nvPr/>
        </p:nvSpPr>
        <p:spPr>
          <a:xfrm>
            <a:off x="502920" y="658368"/>
            <a:ext cx="9692640" cy="530352"/>
          </a:xfrm>
          <a:prstGeom prst="rect">
            <a:avLst/>
          </a:prstGeom>
          <a:solidFill>
            <a:srgbClr val="FFFFFF">
              <a:alpha val="0"/>
            </a:srgbClr>
          </a:solidFill>
          <a:ln>
            <a:solidFill>
              <a:srgbClr val="FFFFFF">
                <a:alpha val="0"/>
              </a:srgbClr>
            </a:solidFill>
          </a:ln>
        </p:spPr>
        <p:txBody>
          <a:bodyPr wrap="square" lIns="0" tIns="0" rIns="0" bIns="0" rtlCol="0" anchor="t">
            <a:normAutofit/>
          </a:bodyPr>
          <a:lstStyle/>
          <a:p>
            <a:pPr marL="0" indent="0" algn="l">
              <a:buNone/>
            </a:pPr>
            <a:r>
              <a:rPr lang="en-US" sz="2800" b="1" dirty="0">
                <a:solidFill>
                  <a:srgbClr val="25272B"/>
                </a:solidFill>
                <a:latin typeface="Arial" pitchFamily="34" charset="0"/>
                <a:ea typeface="Arial" pitchFamily="34" charset="-122"/>
                <a:cs typeface="Arial" pitchFamily="34" charset="-120"/>
              </a:rPr>
              <a:t>Do not confuse closure with control</a:t>
            </a:r>
            <a:endParaRPr lang="en-US" sz="2800" dirty="0"/>
          </a:p>
        </p:txBody>
      </p:sp>
      <p:sp>
        <p:nvSpPr>
          <p:cNvPr id="4" name="Text 2"/>
          <p:cNvSpPr/>
          <p:nvPr/>
        </p:nvSpPr>
        <p:spPr>
          <a:xfrm>
            <a:off x="10625328" y="274320"/>
            <a:ext cx="960120" cy="274320"/>
          </a:xfrm>
          <a:prstGeom prst="roundRect">
            <a:avLst/>
          </a:prstGeom>
          <a:solidFill>
            <a:srgbClr val="B62510"/>
          </a:solidFill>
          <a:ln>
            <a:solidFill>
              <a:srgbClr val="FFFFFF">
                <a:alpha val="0"/>
              </a:srgbClr>
            </a:solidFill>
          </a:ln>
        </p:spPr>
        <p:txBody>
          <a:bodyPr wrap="square" lIns="381" tIns="381" rIns="381" bIns="381" rtlCol="0" anchor="ctr">
            <a:normAutofit/>
          </a:bodyPr>
          <a:lstStyle/>
          <a:p>
            <a:pPr marL="0" indent="0" algn="ctr">
              <a:buNone/>
            </a:pPr>
            <a:r>
              <a:rPr lang="en-US" sz="850" b="1" dirty="0">
                <a:solidFill>
                  <a:srgbClr val="FFFFFF"/>
                </a:solidFill>
                <a:latin typeface="Arial" pitchFamily="34" charset="0"/>
                <a:ea typeface="Arial" pitchFamily="34" charset="-122"/>
                <a:cs typeface="Arial" pitchFamily="34" charset="-120"/>
              </a:rPr>
              <a:t>OHS Insider</a:t>
            </a:r>
            <a:endParaRPr lang="en-US" sz="850" dirty="0"/>
          </a:p>
        </p:txBody>
      </p:sp>
      <p:sp>
        <p:nvSpPr>
          <p:cNvPr id="5" name="Shape 3"/>
          <p:cNvSpPr/>
          <p:nvPr/>
        </p:nvSpPr>
        <p:spPr>
          <a:xfrm>
            <a:off x="0" y="6675120"/>
            <a:ext cx="12191695" cy="182880"/>
          </a:xfrm>
          <a:prstGeom prst="rect">
            <a:avLst/>
          </a:prstGeom>
          <a:solidFill>
            <a:srgbClr val="B62510"/>
          </a:solidFill>
          <a:ln w="12700">
            <a:solidFill>
              <a:srgbClr val="333333">
                <a:alpha val="0"/>
              </a:srgbClr>
            </a:solidFill>
            <a:prstDash val="solid"/>
          </a:ln>
        </p:spPr>
        <p:txBody>
          <a:bodyPr/>
          <a:lstStyle/>
          <a:p>
            <a:endParaRPr lang="en-CA"/>
          </a:p>
        </p:txBody>
      </p:sp>
      <p:sp>
        <p:nvSpPr>
          <p:cNvPr id="6" name="Text 4"/>
          <p:cNvSpPr/>
          <p:nvPr/>
        </p:nvSpPr>
        <p:spPr>
          <a:xfrm>
            <a:off x="402336" y="6473952"/>
            <a:ext cx="10972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l">
              <a:buNone/>
            </a:pPr>
            <a:r>
              <a:rPr lang="en-US" sz="800" dirty="0">
                <a:solidFill>
                  <a:srgbClr val="62666B"/>
                </a:solidFill>
                <a:latin typeface="Arial" pitchFamily="34" charset="0"/>
                <a:ea typeface="Arial" pitchFamily="34" charset="-122"/>
                <a:cs typeface="Arial" pitchFamily="34" charset="-120"/>
              </a:rPr>
              <a:t>OHS Insider</a:t>
            </a:r>
            <a:endParaRPr lang="en-US" sz="800" dirty="0"/>
          </a:p>
        </p:txBody>
      </p:sp>
      <p:sp>
        <p:nvSpPr>
          <p:cNvPr id="7" name="Text 5"/>
          <p:cNvSpPr/>
          <p:nvPr/>
        </p:nvSpPr>
        <p:spPr>
          <a:xfrm>
            <a:off x="11210544" y="6473952"/>
            <a:ext cx="4114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r">
              <a:buNone/>
            </a:pPr>
            <a:r>
              <a:rPr lang="en-US" sz="800" dirty="0">
                <a:solidFill>
                  <a:srgbClr val="62666B"/>
                </a:solidFill>
                <a:latin typeface="Arial" pitchFamily="34" charset="0"/>
                <a:ea typeface="Arial" pitchFamily="34" charset="-122"/>
                <a:cs typeface="Arial" pitchFamily="34" charset="-120"/>
              </a:rPr>
              <a:t>25</a:t>
            </a:r>
            <a:endParaRPr lang="en-US" sz="800" dirty="0"/>
          </a:p>
        </p:txBody>
      </p:sp>
      <p:sp>
        <p:nvSpPr>
          <p:cNvPr id="8" name="Text 6"/>
          <p:cNvSpPr/>
          <p:nvPr/>
        </p:nvSpPr>
        <p:spPr>
          <a:xfrm>
            <a:off x="960120" y="2011680"/>
            <a:ext cx="3154680" cy="1828800"/>
          </a:xfrm>
          <a:prstGeom prst="roundRect">
            <a:avLst/>
          </a:prstGeom>
          <a:solidFill>
            <a:srgbClr val="ECEDEF"/>
          </a:solidFill>
          <a:ln w="12700">
            <a:solidFill>
              <a:srgbClr val="DADDE0"/>
            </a:solidFill>
          </a:ln>
        </p:spPr>
        <p:txBody>
          <a:bodyPr wrap="square" lIns="1778" tIns="1778" rIns="1778" bIns="1778" rtlCol="0" anchor="ctr">
            <a:normAutofit/>
          </a:bodyPr>
          <a:lstStyle/>
          <a:p>
            <a:pPr marL="0" indent="0" algn="ctr">
              <a:buNone/>
            </a:pPr>
            <a:r>
              <a:rPr lang="en-US" sz="2100" b="1" dirty="0">
                <a:solidFill>
                  <a:srgbClr val="4E5662"/>
                </a:solidFill>
                <a:latin typeface="Arial" pitchFamily="34" charset="0"/>
                <a:ea typeface="Arial" pitchFamily="34" charset="-122"/>
                <a:cs typeface="Arial" pitchFamily="34" charset="-120"/>
              </a:rPr>
              <a:t>Assigned</a:t>
            </a:r>
            <a:endParaRPr lang="en-US" sz="2100" dirty="0"/>
          </a:p>
          <a:p>
            <a:pPr marL="0" indent="0" algn="ctr">
              <a:buNone/>
            </a:pPr>
            <a:endParaRPr lang="en-US" sz="2100" dirty="0"/>
          </a:p>
          <a:p>
            <a:pPr marL="0" indent="0" algn="ctr">
              <a:buNone/>
            </a:pPr>
            <a:r>
              <a:rPr lang="en-US" sz="2100" b="1" dirty="0">
                <a:solidFill>
                  <a:srgbClr val="4E5662"/>
                </a:solidFill>
                <a:latin typeface="Arial" pitchFamily="34" charset="0"/>
                <a:ea typeface="Arial" pitchFamily="34" charset="-122"/>
                <a:cs typeface="Arial" pitchFamily="34" charset="-120"/>
              </a:rPr>
              <a:t>The action has an owner</a:t>
            </a:r>
            <a:endParaRPr lang="en-US" sz="2100" dirty="0"/>
          </a:p>
        </p:txBody>
      </p:sp>
      <p:sp>
        <p:nvSpPr>
          <p:cNvPr id="9" name="Text 7"/>
          <p:cNvSpPr/>
          <p:nvPr/>
        </p:nvSpPr>
        <p:spPr>
          <a:xfrm>
            <a:off x="4251960" y="2606040"/>
            <a:ext cx="320040" cy="457200"/>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ctr">
              <a:buNone/>
            </a:pPr>
            <a:r>
              <a:rPr lang="en-US" sz="3400" b="1" dirty="0">
                <a:solidFill>
                  <a:srgbClr val="62666B"/>
                </a:solidFill>
                <a:latin typeface="Arial" pitchFamily="34" charset="0"/>
                <a:ea typeface="Arial" pitchFamily="34" charset="-122"/>
                <a:cs typeface="Arial" pitchFamily="34" charset="-120"/>
              </a:rPr>
              <a:t>›</a:t>
            </a:r>
            <a:endParaRPr lang="en-US" sz="3400" dirty="0"/>
          </a:p>
        </p:txBody>
      </p:sp>
      <p:sp>
        <p:nvSpPr>
          <p:cNvPr id="10" name="Text 8"/>
          <p:cNvSpPr/>
          <p:nvPr/>
        </p:nvSpPr>
        <p:spPr>
          <a:xfrm>
            <a:off x="4663440" y="2011680"/>
            <a:ext cx="3154680" cy="1828800"/>
          </a:xfrm>
          <a:prstGeom prst="roundRect">
            <a:avLst/>
          </a:prstGeom>
          <a:solidFill>
            <a:srgbClr val="F6EFE2"/>
          </a:solidFill>
          <a:ln w="12700">
            <a:solidFill>
              <a:srgbClr val="DADDE0"/>
            </a:solidFill>
          </a:ln>
        </p:spPr>
        <p:txBody>
          <a:bodyPr wrap="square" lIns="1778" tIns="1778" rIns="1778" bIns="1778" rtlCol="0" anchor="ctr">
            <a:normAutofit/>
          </a:bodyPr>
          <a:lstStyle/>
          <a:p>
            <a:pPr marL="0" indent="0" algn="ctr">
              <a:buNone/>
            </a:pPr>
            <a:r>
              <a:rPr lang="en-US" sz="2100" b="1" dirty="0">
                <a:solidFill>
                  <a:srgbClr val="BE7E1D"/>
                </a:solidFill>
                <a:latin typeface="Arial" pitchFamily="34" charset="0"/>
                <a:ea typeface="Arial" pitchFamily="34" charset="-122"/>
                <a:cs typeface="Arial" pitchFamily="34" charset="-120"/>
              </a:rPr>
              <a:t>Completed</a:t>
            </a:r>
            <a:endParaRPr lang="en-US" sz="2100" dirty="0"/>
          </a:p>
          <a:p>
            <a:pPr marL="0" indent="0" algn="ctr">
              <a:buNone/>
            </a:pPr>
            <a:endParaRPr lang="en-US" sz="2100" dirty="0"/>
          </a:p>
          <a:p>
            <a:pPr marL="0" indent="0" algn="ctr">
              <a:buNone/>
            </a:pPr>
            <a:r>
              <a:rPr lang="en-US" sz="2100" b="1" dirty="0">
                <a:solidFill>
                  <a:srgbClr val="BE7E1D"/>
                </a:solidFill>
                <a:latin typeface="Arial" pitchFamily="34" charset="0"/>
                <a:ea typeface="Arial" pitchFamily="34" charset="-122"/>
                <a:cs typeface="Arial" pitchFamily="34" charset="-120"/>
              </a:rPr>
              <a:t>The task has been done</a:t>
            </a:r>
            <a:endParaRPr lang="en-US" sz="2100" dirty="0"/>
          </a:p>
        </p:txBody>
      </p:sp>
      <p:sp>
        <p:nvSpPr>
          <p:cNvPr id="11" name="Text 9"/>
          <p:cNvSpPr/>
          <p:nvPr/>
        </p:nvSpPr>
        <p:spPr>
          <a:xfrm>
            <a:off x="7955280" y="2606040"/>
            <a:ext cx="320040" cy="457200"/>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ctr">
              <a:buNone/>
            </a:pPr>
            <a:r>
              <a:rPr lang="en-US" sz="3400" b="1" dirty="0">
                <a:solidFill>
                  <a:srgbClr val="62666B"/>
                </a:solidFill>
                <a:latin typeface="Arial" pitchFamily="34" charset="0"/>
                <a:ea typeface="Arial" pitchFamily="34" charset="-122"/>
                <a:cs typeface="Arial" pitchFamily="34" charset="-120"/>
              </a:rPr>
              <a:t>›</a:t>
            </a:r>
            <a:endParaRPr lang="en-US" sz="3400" dirty="0"/>
          </a:p>
        </p:txBody>
      </p:sp>
      <p:sp>
        <p:nvSpPr>
          <p:cNvPr id="12" name="Text 10"/>
          <p:cNvSpPr/>
          <p:nvPr/>
        </p:nvSpPr>
        <p:spPr>
          <a:xfrm>
            <a:off x="8366760" y="2011680"/>
            <a:ext cx="3154680" cy="1828800"/>
          </a:xfrm>
          <a:prstGeom prst="roundRect">
            <a:avLst/>
          </a:prstGeom>
          <a:solidFill>
            <a:srgbClr val="E8F2EC"/>
          </a:solidFill>
          <a:ln w="12700">
            <a:solidFill>
              <a:srgbClr val="DADDE0"/>
            </a:solidFill>
          </a:ln>
        </p:spPr>
        <p:txBody>
          <a:bodyPr wrap="square" lIns="1778" tIns="1778" rIns="1778" bIns="1778" rtlCol="0" anchor="ctr">
            <a:normAutofit/>
          </a:bodyPr>
          <a:lstStyle/>
          <a:p>
            <a:pPr marL="0" indent="0" algn="ctr">
              <a:buNone/>
            </a:pPr>
            <a:r>
              <a:rPr lang="en-US" sz="2100" b="1" dirty="0">
                <a:solidFill>
                  <a:srgbClr val="3F8558"/>
                </a:solidFill>
                <a:latin typeface="Arial" pitchFamily="34" charset="0"/>
                <a:ea typeface="Arial" pitchFamily="34" charset="-122"/>
                <a:cs typeface="Arial" pitchFamily="34" charset="-120"/>
              </a:rPr>
              <a:t>Verified effective</a:t>
            </a:r>
            <a:endParaRPr lang="en-US" sz="2100" dirty="0"/>
          </a:p>
          <a:p>
            <a:pPr marL="0" indent="0" algn="ctr">
              <a:buNone/>
            </a:pPr>
            <a:endParaRPr lang="en-US" sz="2100" dirty="0"/>
          </a:p>
          <a:p>
            <a:pPr marL="0" indent="0" algn="ctr">
              <a:buNone/>
            </a:pPr>
            <a:r>
              <a:rPr lang="en-US" sz="2100" b="1" dirty="0">
                <a:solidFill>
                  <a:srgbClr val="3F8558"/>
                </a:solidFill>
                <a:latin typeface="Arial" pitchFamily="34" charset="0"/>
                <a:ea typeface="Arial" pitchFamily="34" charset="-122"/>
                <a:cs typeface="Arial" pitchFamily="34" charset="-120"/>
              </a:rPr>
              <a:t>Evidence shows risk has decreased</a:t>
            </a:r>
            <a:endParaRPr lang="en-US" sz="2100" dirty="0"/>
          </a:p>
        </p:txBody>
      </p:sp>
      <p:sp>
        <p:nvSpPr>
          <p:cNvPr id="13" name="Text 11"/>
          <p:cNvSpPr/>
          <p:nvPr/>
        </p:nvSpPr>
        <p:spPr>
          <a:xfrm>
            <a:off x="914400" y="5257800"/>
            <a:ext cx="10332720" cy="548640"/>
          </a:xfrm>
          <a:prstGeom prst="rect">
            <a:avLst/>
          </a:prstGeom>
          <a:solidFill>
            <a:srgbClr val="F6E7E4"/>
          </a:solidFill>
          <a:ln>
            <a:solidFill>
              <a:srgbClr val="FFFFFF">
                <a:alpha val="0"/>
              </a:srgbClr>
            </a:solidFill>
          </a:ln>
        </p:spPr>
        <p:txBody>
          <a:bodyPr wrap="square" lIns="1524" tIns="1524" rIns="1524" bIns="1524" rtlCol="0" anchor="ctr">
            <a:normAutofit/>
          </a:bodyPr>
          <a:lstStyle/>
          <a:p>
            <a:pPr marL="0" indent="0" algn="l">
              <a:buNone/>
            </a:pPr>
            <a:r>
              <a:rPr lang="en-US" sz="1600" b="1" dirty="0">
                <a:solidFill>
                  <a:srgbClr val="B62510"/>
                </a:solidFill>
                <a:latin typeface="Arial" pitchFamily="34" charset="0"/>
                <a:ea typeface="Arial" pitchFamily="34" charset="-122"/>
                <a:cs typeface="Arial" pitchFamily="34" charset="-120"/>
              </a:rPr>
              <a:t>A completed action shows activity. A verified effective action shows control.</a:t>
            </a:r>
            <a:endParaRPr lang="en-US" sz="16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10896"/>
            <a:ext cx="2926080" cy="219456"/>
          </a:xfrm>
          <a:prstGeom prst="rect">
            <a:avLst/>
          </a:prstGeom>
          <a:solidFill>
            <a:srgbClr val="FFFFFF">
              <a:alpha val="0"/>
            </a:srgbClr>
          </a:solidFill>
          <a:ln>
            <a:solidFill>
              <a:srgbClr val="FFFFFF">
                <a:alpha val="0"/>
              </a:srgbClr>
            </a:solidFill>
          </a:ln>
        </p:spPr>
        <p:txBody>
          <a:bodyPr wrap="square" lIns="1016" tIns="1016" rIns="1016" bIns="1016" rtlCol="0" anchor="t">
            <a:normAutofit/>
          </a:bodyPr>
          <a:lstStyle/>
          <a:p>
            <a:pPr marL="0" indent="0" algn="l">
              <a:buNone/>
            </a:pPr>
            <a:r>
              <a:rPr lang="en-US" sz="1050" b="1" dirty="0">
                <a:solidFill>
                  <a:srgbClr val="B62510"/>
                </a:solidFill>
                <a:latin typeface="Arial" pitchFamily="34" charset="0"/>
                <a:ea typeface="Arial" pitchFamily="34" charset="-122"/>
                <a:cs typeface="Arial" pitchFamily="34" charset="-120"/>
              </a:rPr>
              <a:t>DEFENSIBLE FILE</a:t>
            </a:r>
            <a:endParaRPr lang="en-US" sz="1050" dirty="0"/>
          </a:p>
        </p:txBody>
      </p:sp>
      <p:sp>
        <p:nvSpPr>
          <p:cNvPr id="3" name="Text 1"/>
          <p:cNvSpPr/>
          <p:nvPr/>
        </p:nvSpPr>
        <p:spPr>
          <a:xfrm>
            <a:off x="502920" y="658368"/>
            <a:ext cx="9692640" cy="530352"/>
          </a:xfrm>
          <a:prstGeom prst="rect">
            <a:avLst/>
          </a:prstGeom>
          <a:solidFill>
            <a:srgbClr val="FFFFFF">
              <a:alpha val="0"/>
            </a:srgbClr>
          </a:solidFill>
          <a:ln>
            <a:solidFill>
              <a:srgbClr val="FFFFFF">
                <a:alpha val="0"/>
              </a:srgbClr>
            </a:solidFill>
          </a:ln>
        </p:spPr>
        <p:txBody>
          <a:bodyPr wrap="square" lIns="0" tIns="0" rIns="0" bIns="0" rtlCol="0" anchor="t">
            <a:normAutofit/>
          </a:bodyPr>
          <a:lstStyle/>
          <a:p>
            <a:pPr marL="0" indent="0" algn="l">
              <a:buNone/>
            </a:pPr>
            <a:r>
              <a:rPr lang="en-US" sz="2800" b="1" dirty="0">
                <a:solidFill>
                  <a:srgbClr val="25272B"/>
                </a:solidFill>
                <a:latin typeface="Arial" pitchFamily="34" charset="0"/>
                <a:ea typeface="Arial" pitchFamily="34" charset="-122"/>
                <a:cs typeface="Arial" pitchFamily="34" charset="-120"/>
              </a:rPr>
              <a:t>Documentation that stands up to scrutiny</a:t>
            </a:r>
            <a:endParaRPr lang="en-US" sz="2800" dirty="0"/>
          </a:p>
        </p:txBody>
      </p:sp>
      <p:sp>
        <p:nvSpPr>
          <p:cNvPr id="4" name="Text 2"/>
          <p:cNvSpPr/>
          <p:nvPr/>
        </p:nvSpPr>
        <p:spPr>
          <a:xfrm>
            <a:off x="10625328" y="274320"/>
            <a:ext cx="960120" cy="274320"/>
          </a:xfrm>
          <a:prstGeom prst="roundRect">
            <a:avLst/>
          </a:prstGeom>
          <a:solidFill>
            <a:srgbClr val="B62510"/>
          </a:solidFill>
          <a:ln>
            <a:solidFill>
              <a:srgbClr val="FFFFFF">
                <a:alpha val="0"/>
              </a:srgbClr>
            </a:solidFill>
          </a:ln>
        </p:spPr>
        <p:txBody>
          <a:bodyPr wrap="square" lIns="381" tIns="381" rIns="381" bIns="381" rtlCol="0" anchor="ctr">
            <a:normAutofit/>
          </a:bodyPr>
          <a:lstStyle/>
          <a:p>
            <a:pPr marL="0" indent="0" algn="ctr">
              <a:buNone/>
            </a:pPr>
            <a:r>
              <a:rPr lang="en-US" sz="850" b="1" dirty="0">
                <a:solidFill>
                  <a:srgbClr val="FFFFFF"/>
                </a:solidFill>
                <a:latin typeface="Arial" pitchFamily="34" charset="0"/>
                <a:ea typeface="Arial" pitchFamily="34" charset="-122"/>
                <a:cs typeface="Arial" pitchFamily="34" charset="-120"/>
              </a:rPr>
              <a:t>OHS Insider</a:t>
            </a:r>
            <a:endParaRPr lang="en-US" sz="850" dirty="0"/>
          </a:p>
        </p:txBody>
      </p:sp>
      <p:sp>
        <p:nvSpPr>
          <p:cNvPr id="5" name="Shape 3"/>
          <p:cNvSpPr/>
          <p:nvPr/>
        </p:nvSpPr>
        <p:spPr>
          <a:xfrm>
            <a:off x="0" y="6675120"/>
            <a:ext cx="12191695" cy="182880"/>
          </a:xfrm>
          <a:prstGeom prst="rect">
            <a:avLst/>
          </a:prstGeom>
          <a:solidFill>
            <a:srgbClr val="B62510"/>
          </a:solidFill>
          <a:ln w="12700">
            <a:solidFill>
              <a:srgbClr val="333333">
                <a:alpha val="0"/>
              </a:srgbClr>
            </a:solidFill>
            <a:prstDash val="solid"/>
          </a:ln>
        </p:spPr>
        <p:txBody>
          <a:bodyPr/>
          <a:lstStyle/>
          <a:p>
            <a:endParaRPr lang="en-CA"/>
          </a:p>
        </p:txBody>
      </p:sp>
      <p:sp>
        <p:nvSpPr>
          <p:cNvPr id="6" name="Text 4"/>
          <p:cNvSpPr/>
          <p:nvPr/>
        </p:nvSpPr>
        <p:spPr>
          <a:xfrm>
            <a:off x="402336" y="6473952"/>
            <a:ext cx="10972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l">
              <a:buNone/>
            </a:pPr>
            <a:r>
              <a:rPr lang="en-US" sz="800" dirty="0">
                <a:solidFill>
                  <a:srgbClr val="62666B"/>
                </a:solidFill>
                <a:latin typeface="Arial" pitchFamily="34" charset="0"/>
                <a:ea typeface="Arial" pitchFamily="34" charset="-122"/>
                <a:cs typeface="Arial" pitchFamily="34" charset="-120"/>
              </a:rPr>
              <a:t>OHS Insider</a:t>
            </a:r>
            <a:endParaRPr lang="en-US" sz="800" dirty="0"/>
          </a:p>
        </p:txBody>
      </p:sp>
      <p:sp>
        <p:nvSpPr>
          <p:cNvPr id="7" name="Text 5"/>
          <p:cNvSpPr/>
          <p:nvPr/>
        </p:nvSpPr>
        <p:spPr>
          <a:xfrm>
            <a:off x="11210544" y="6473952"/>
            <a:ext cx="4114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r">
              <a:buNone/>
            </a:pPr>
            <a:r>
              <a:rPr lang="en-US" sz="800" dirty="0">
                <a:solidFill>
                  <a:srgbClr val="62666B"/>
                </a:solidFill>
                <a:latin typeface="Arial" pitchFamily="34" charset="0"/>
                <a:ea typeface="Arial" pitchFamily="34" charset="-122"/>
                <a:cs typeface="Arial" pitchFamily="34" charset="-120"/>
              </a:rPr>
              <a:t>26</a:t>
            </a:r>
            <a:endParaRPr lang="en-US" sz="800" dirty="0"/>
          </a:p>
        </p:txBody>
      </p:sp>
      <p:pic>
        <p:nvPicPr>
          <p:cNvPr id="8" name="Image 0" descr="/mnt/data/a_wide_well_lit_office_conference_scene_viewed_fr_batch_3.png"/>
          <p:cNvPicPr>
            <a:picLocks noChangeAspect="1"/>
          </p:cNvPicPr>
          <p:nvPr/>
        </p:nvPicPr>
        <p:blipFill>
          <a:blip r:embed="rId3"/>
          <a:srcRect l="5000" r="1464"/>
          <a:stretch/>
        </p:blipFill>
        <p:spPr>
          <a:xfrm>
            <a:off x="685800" y="1417320"/>
            <a:ext cx="5394960" cy="3246120"/>
          </a:xfrm>
          <a:prstGeom prst="rect">
            <a:avLst/>
          </a:prstGeom>
        </p:spPr>
      </p:pic>
      <p:sp>
        <p:nvSpPr>
          <p:cNvPr id="9" name="Text 6"/>
          <p:cNvSpPr/>
          <p:nvPr/>
        </p:nvSpPr>
        <p:spPr>
          <a:xfrm>
            <a:off x="6400800" y="1463040"/>
            <a:ext cx="4663440" cy="3154680"/>
          </a:xfrm>
          <a:prstGeom prst="roundRect">
            <a:avLst/>
          </a:prstGeom>
          <a:solidFill>
            <a:srgbClr val="FFFFFF"/>
          </a:solidFill>
          <a:ln w="12700">
            <a:solidFill>
              <a:srgbClr val="DADDE0"/>
            </a:solidFill>
          </a:ln>
        </p:spPr>
        <p:txBody>
          <a:bodyPr wrap="square" lIns="1778" tIns="1778" rIns="1778" bIns="1778" rtlCol="0" anchor="ctr">
            <a:normAutofit/>
          </a:bodyPr>
          <a:lstStyle/>
          <a:p>
            <a:pPr marL="0" indent="0" algn="l">
              <a:buNone/>
            </a:pPr>
            <a:r>
              <a:rPr lang="en-US" sz="1600" dirty="0">
                <a:solidFill>
                  <a:srgbClr val="25272B"/>
                </a:solidFill>
                <a:latin typeface="Arial" pitchFamily="34" charset="0"/>
                <a:ea typeface="Arial" pitchFamily="34" charset="-122"/>
                <a:cs typeface="Arial" pitchFamily="34" charset="-120"/>
              </a:rPr>
              <a:t>The file should show</a:t>
            </a:r>
            <a:endParaRPr lang="en-US" sz="1600" dirty="0"/>
          </a:p>
          <a:p>
            <a:pPr marL="0" indent="0" algn="l">
              <a:buNone/>
            </a:pPr>
            <a:endParaRPr lang="en-US" sz="1600" dirty="0"/>
          </a:p>
          <a:p>
            <a:pPr marL="0" indent="0" algn="l">
              <a:buNone/>
            </a:pPr>
            <a:r>
              <a:rPr lang="en-US" sz="1600" dirty="0">
                <a:solidFill>
                  <a:srgbClr val="25272B"/>
                </a:solidFill>
                <a:latin typeface="Arial" pitchFamily="34" charset="0"/>
                <a:ea typeface="Arial" pitchFamily="34" charset="-122"/>
                <a:cs typeface="Arial" pitchFamily="34" charset="-120"/>
              </a:rPr>
              <a:t>• what happened and what evidence was reviewed</a:t>
            </a:r>
            <a:endParaRPr lang="en-US" sz="1600" dirty="0"/>
          </a:p>
          <a:p>
            <a:pPr marL="0" indent="0" algn="l">
              <a:buNone/>
            </a:pPr>
            <a:r>
              <a:rPr lang="en-US" sz="1600" dirty="0">
                <a:solidFill>
                  <a:srgbClr val="25272B"/>
                </a:solidFill>
                <a:latin typeface="Arial" pitchFamily="34" charset="0"/>
                <a:ea typeface="Arial" pitchFamily="34" charset="-122"/>
                <a:cs typeface="Arial" pitchFamily="34" charset="-120"/>
              </a:rPr>
              <a:t>• who was interviewed and what context was learned</a:t>
            </a:r>
            <a:endParaRPr lang="en-US" sz="1600" dirty="0"/>
          </a:p>
          <a:p>
            <a:pPr marL="0" indent="0" algn="l">
              <a:buNone/>
            </a:pPr>
            <a:r>
              <a:rPr lang="en-US" sz="1600" dirty="0">
                <a:solidFill>
                  <a:srgbClr val="25272B"/>
                </a:solidFill>
                <a:latin typeface="Arial" pitchFamily="34" charset="0"/>
                <a:ea typeface="Arial" pitchFamily="34" charset="-122"/>
                <a:cs typeface="Arial" pitchFamily="34" charset="-120"/>
              </a:rPr>
              <a:t>• whether similar warning signs existed</a:t>
            </a:r>
            <a:endParaRPr lang="en-US" sz="1600" dirty="0"/>
          </a:p>
          <a:p>
            <a:pPr marL="0" indent="0" algn="l">
              <a:buNone/>
            </a:pPr>
            <a:r>
              <a:rPr lang="en-US" sz="1600" dirty="0">
                <a:solidFill>
                  <a:srgbClr val="25272B"/>
                </a:solidFill>
                <a:latin typeface="Arial" pitchFamily="34" charset="0"/>
                <a:ea typeface="Arial" pitchFamily="34" charset="-122"/>
                <a:cs typeface="Arial" pitchFamily="34" charset="-120"/>
              </a:rPr>
              <a:t>• what control failed or was missing</a:t>
            </a:r>
            <a:endParaRPr lang="en-US" sz="1600" dirty="0"/>
          </a:p>
          <a:p>
            <a:pPr marL="0" indent="0" algn="l">
              <a:buNone/>
            </a:pPr>
            <a:r>
              <a:rPr lang="en-US" sz="1600" dirty="0">
                <a:solidFill>
                  <a:srgbClr val="25272B"/>
                </a:solidFill>
                <a:latin typeface="Arial" pitchFamily="34" charset="0"/>
                <a:ea typeface="Arial" pitchFamily="34" charset="-122"/>
                <a:cs typeface="Arial" pitchFamily="34" charset="-120"/>
              </a:rPr>
              <a:t>• what action was assigned, owned, completed, and verified</a:t>
            </a:r>
            <a:endParaRPr lang="en-US" sz="1600" dirty="0"/>
          </a:p>
        </p:txBody>
      </p:sp>
      <p:sp>
        <p:nvSpPr>
          <p:cNvPr id="10" name="Text 7"/>
          <p:cNvSpPr/>
          <p:nvPr/>
        </p:nvSpPr>
        <p:spPr>
          <a:xfrm>
            <a:off x="914400" y="5257800"/>
            <a:ext cx="10332720" cy="548640"/>
          </a:xfrm>
          <a:prstGeom prst="rect">
            <a:avLst/>
          </a:prstGeom>
          <a:solidFill>
            <a:srgbClr val="F6E7E4"/>
          </a:solidFill>
          <a:ln>
            <a:solidFill>
              <a:srgbClr val="FFFFFF">
                <a:alpha val="0"/>
              </a:srgbClr>
            </a:solidFill>
          </a:ln>
        </p:spPr>
        <p:txBody>
          <a:bodyPr wrap="square" lIns="1524" tIns="1524" rIns="1524" bIns="1524" rtlCol="0" anchor="ctr">
            <a:normAutofit/>
          </a:bodyPr>
          <a:lstStyle/>
          <a:p>
            <a:pPr marL="0" indent="0" algn="l">
              <a:buNone/>
            </a:pPr>
            <a:r>
              <a:rPr lang="en-US" sz="1500" b="1" dirty="0">
                <a:solidFill>
                  <a:srgbClr val="B62510"/>
                </a:solidFill>
                <a:latin typeface="Arial" pitchFamily="34" charset="0"/>
                <a:ea typeface="Arial" pitchFamily="34" charset="-122"/>
                <a:cs typeface="Arial" pitchFamily="34" charset="-120"/>
              </a:rPr>
              <a:t>The file should tell a clear story of facts, causes, controls, action, verification, and learning.</a:t>
            </a:r>
            <a:endParaRPr lang="en-US" sz="15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10896"/>
            <a:ext cx="2926080" cy="219456"/>
          </a:xfrm>
          <a:prstGeom prst="rect">
            <a:avLst/>
          </a:prstGeom>
          <a:solidFill>
            <a:srgbClr val="FFFFFF">
              <a:alpha val="0"/>
            </a:srgbClr>
          </a:solidFill>
          <a:ln>
            <a:solidFill>
              <a:srgbClr val="FFFFFF">
                <a:alpha val="0"/>
              </a:srgbClr>
            </a:solidFill>
          </a:ln>
        </p:spPr>
        <p:txBody>
          <a:bodyPr wrap="square" lIns="1016" tIns="1016" rIns="1016" bIns="1016" rtlCol="0" anchor="t">
            <a:normAutofit/>
          </a:bodyPr>
          <a:lstStyle/>
          <a:p>
            <a:pPr marL="0" indent="0" algn="l">
              <a:buNone/>
            </a:pPr>
            <a:r>
              <a:rPr lang="en-US" sz="1050" b="1" dirty="0">
                <a:solidFill>
                  <a:srgbClr val="B62510"/>
                </a:solidFill>
                <a:latin typeface="Arial" pitchFamily="34" charset="0"/>
                <a:ea typeface="Arial" pitchFamily="34" charset="-122"/>
                <a:cs typeface="Arial" pitchFamily="34" charset="-120"/>
              </a:rPr>
              <a:t>LEADERSHIP REPORTING</a:t>
            </a:r>
            <a:endParaRPr lang="en-US" sz="1050" dirty="0"/>
          </a:p>
        </p:txBody>
      </p:sp>
      <p:sp>
        <p:nvSpPr>
          <p:cNvPr id="3" name="Text 1"/>
          <p:cNvSpPr/>
          <p:nvPr/>
        </p:nvSpPr>
        <p:spPr>
          <a:xfrm>
            <a:off x="502920" y="658368"/>
            <a:ext cx="9692640" cy="530352"/>
          </a:xfrm>
          <a:prstGeom prst="rect">
            <a:avLst/>
          </a:prstGeom>
          <a:solidFill>
            <a:srgbClr val="FFFFFF">
              <a:alpha val="0"/>
            </a:srgbClr>
          </a:solidFill>
          <a:ln>
            <a:solidFill>
              <a:srgbClr val="FFFFFF">
                <a:alpha val="0"/>
              </a:srgbClr>
            </a:solidFill>
          </a:ln>
        </p:spPr>
        <p:txBody>
          <a:bodyPr wrap="square" lIns="0" tIns="0" rIns="0" bIns="0" rtlCol="0" anchor="t">
            <a:normAutofit/>
          </a:bodyPr>
          <a:lstStyle/>
          <a:p>
            <a:pPr marL="0" indent="0" algn="l">
              <a:buNone/>
            </a:pPr>
            <a:r>
              <a:rPr lang="en-US" sz="2700" b="1" dirty="0">
                <a:solidFill>
                  <a:srgbClr val="25272B"/>
                </a:solidFill>
                <a:latin typeface="Arial" pitchFamily="34" charset="0"/>
                <a:ea typeface="Arial" pitchFamily="34" charset="-122"/>
                <a:cs typeface="Arial" pitchFamily="34" charset="-120"/>
              </a:rPr>
              <a:t>Leadership reporting should show active risk</a:t>
            </a:r>
            <a:endParaRPr lang="en-US" sz="2700" dirty="0"/>
          </a:p>
        </p:txBody>
      </p:sp>
      <p:sp>
        <p:nvSpPr>
          <p:cNvPr id="4" name="Text 2"/>
          <p:cNvSpPr/>
          <p:nvPr/>
        </p:nvSpPr>
        <p:spPr>
          <a:xfrm>
            <a:off x="10625328" y="274320"/>
            <a:ext cx="960120" cy="274320"/>
          </a:xfrm>
          <a:prstGeom prst="roundRect">
            <a:avLst/>
          </a:prstGeom>
          <a:solidFill>
            <a:srgbClr val="B62510"/>
          </a:solidFill>
          <a:ln>
            <a:solidFill>
              <a:srgbClr val="FFFFFF">
                <a:alpha val="0"/>
              </a:srgbClr>
            </a:solidFill>
          </a:ln>
        </p:spPr>
        <p:txBody>
          <a:bodyPr wrap="square" lIns="381" tIns="381" rIns="381" bIns="381" rtlCol="0" anchor="ctr">
            <a:normAutofit/>
          </a:bodyPr>
          <a:lstStyle/>
          <a:p>
            <a:pPr marL="0" indent="0" algn="ctr">
              <a:buNone/>
            </a:pPr>
            <a:r>
              <a:rPr lang="en-US" sz="850" b="1" dirty="0">
                <a:solidFill>
                  <a:srgbClr val="FFFFFF"/>
                </a:solidFill>
                <a:latin typeface="Arial" pitchFamily="34" charset="0"/>
                <a:ea typeface="Arial" pitchFamily="34" charset="-122"/>
                <a:cs typeface="Arial" pitchFamily="34" charset="-120"/>
              </a:rPr>
              <a:t>OHS Insider</a:t>
            </a:r>
            <a:endParaRPr lang="en-US" sz="850" dirty="0"/>
          </a:p>
        </p:txBody>
      </p:sp>
      <p:sp>
        <p:nvSpPr>
          <p:cNvPr id="5" name="Shape 3"/>
          <p:cNvSpPr/>
          <p:nvPr/>
        </p:nvSpPr>
        <p:spPr>
          <a:xfrm>
            <a:off x="0" y="6675120"/>
            <a:ext cx="12191695" cy="182880"/>
          </a:xfrm>
          <a:prstGeom prst="rect">
            <a:avLst/>
          </a:prstGeom>
          <a:solidFill>
            <a:srgbClr val="B62510"/>
          </a:solidFill>
          <a:ln w="12700">
            <a:solidFill>
              <a:srgbClr val="333333">
                <a:alpha val="0"/>
              </a:srgbClr>
            </a:solidFill>
            <a:prstDash val="solid"/>
          </a:ln>
        </p:spPr>
        <p:txBody>
          <a:bodyPr/>
          <a:lstStyle/>
          <a:p>
            <a:endParaRPr lang="en-CA"/>
          </a:p>
        </p:txBody>
      </p:sp>
      <p:sp>
        <p:nvSpPr>
          <p:cNvPr id="6" name="Text 4"/>
          <p:cNvSpPr/>
          <p:nvPr/>
        </p:nvSpPr>
        <p:spPr>
          <a:xfrm>
            <a:off x="402336" y="6473952"/>
            <a:ext cx="10972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l">
              <a:buNone/>
            </a:pPr>
            <a:r>
              <a:rPr lang="en-US" sz="800" dirty="0">
                <a:solidFill>
                  <a:srgbClr val="62666B"/>
                </a:solidFill>
                <a:latin typeface="Arial" pitchFamily="34" charset="0"/>
                <a:ea typeface="Arial" pitchFamily="34" charset="-122"/>
                <a:cs typeface="Arial" pitchFamily="34" charset="-120"/>
              </a:rPr>
              <a:t>OHS Insider</a:t>
            </a:r>
            <a:endParaRPr lang="en-US" sz="800" dirty="0"/>
          </a:p>
        </p:txBody>
      </p:sp>
      <p:sp>
        <p:nvSpPr>
          <p:cNvPr id="7" name="Text 5"/>
          <p:cNvSpPr/>
          <p:nvPr/>
        </p:nvSpPr>
        <p:spPr>
          <a:xfrm>
            <a:off x="11210544" y="6473952"/>
            <a:ext cx="4114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r">
              <a:buNone/>
            </a:pPr>
            <a:r>
              <a:rPr lang="en-US" sz="800" dirty="0">
                <a:solidFill>
                  <a:srgbClr val="62666B"/>
                </a:solidFill>
                <a:latin typeface="Arial" pitchFamily="34" charset="0"/>
                <a:ea typeface="Arial" pitchFamily="34" charset="-122"/>
                <a:cs typeface="Arial" pitchFamily="34" charset="-120"/>
              </a:rPr>
              <a:t>27</a:t>
            </a:r>
            <a:endParaRPr lang="en-US" sz="800" dirty="0"/>
          </a:p>
        </p:txBody>
      </p:sp>
      <p:sp>
        <p:nvSpPr>
          <p:cNvPr id="8" name="Text 6"/>
          <p:cNvSpPr/>
          <p:nvPr/>
        </p:nvSpPr>
        <p:spPr>
          <a:xfrm>
            <a:off x="868680" y="1645920"/>
            <a:ext cx="4892040" cy="2743200"/>
          </a:xfrm>
          <a:prstGeom prst="roundRect">
            <a:avLst/>
          </a:prstGeom>
          <a:solidFill>
            <a:srgbClr val="F6E7E4"/>
          </a:solidFill>
          <a:ln w="12700">
            <a:solidFill>
              <a:srgbClr val="DADDE0"/>
            </a:solidFill>
          </a:ln>
        </p:spPr>
        <p:txBody>
          <a:bodyPr wrap="square" lIns="1778" tIns="1778" rIns="1778" bIns="1778" rtlCol="0" anchor="ctr">
            <a:normAutofit/>
          </a:bodyPr>
          <a:lstStyle/>
          <a:p>
            <a:pPr marL="0" indent="0" algn="ctr">
              <a:buNone/>
            </a:pPr>
            <a:r>
              <a:rPr lang="en-US" sz="2000" b="1" dirty="0">
                <a:solidFill>
                  <a:srgbClr val="B62510"/>
                </a:solidFill>
                <a:latin typeface="Arial" pitchFamily="34" charset="0"/>
                <a:ea typeface="Arial" pitchFamily="34" charset="-122"/>
                <a:cs typeface="Arial" pitchFamily="34" charset="-120"/>
              </a:rPr>
              <a:t>Weak dashboard</a:t>
            </a:r>
            <a:endParaRPr lang="en-US" sz="2000" dirty="0"/>
          </a:p>
          <a:p>
            <a:pPr marL="0" indent="0" algn="ctr">
              <a:buNone/>
            </a:pPr>
            <a:endParaRPr lang="en-US" sz="2000" dirty="0"/>
          </a:p>
          <a:p>
            <a:pPr marL="0" indent="0" algn="ctr">
              <a:buNone/>
            </a:pPr>
            <a:r>
              <a:rPr lang="en-US" sz="2000" b="1" dirty="0">
                <a:solidFill>
                  <a:srgbClr val="B62510"/>
                </a:solidFill>
                <a:latin typeface="Arial" pitchFamily="34" charset="0"/>
                <a:ea typeface="Arial" pitchFamily="34" charset="-122"/>
                <a:cs typeface="Arial" pitchFamily="34" charset="-120"/>
              </a:rPr>
              <a:t>• Number of incidents</a:t>
            </a:r>
            <a:endParaRPr lang="en-US" sz="2000" dirty="0"/>
          </a:p>
          <a:p>
            <a:pPr marL="0" indent="0" algn="ctr">
              <a:buNone/>
            </a:pPr>
            <a:r>
              <a:rPr lang="en-US" sz="2000" b="1" dirty="0">
                <a:solidFill>
                  <a:srgbClr val="B62510"/>
                </a:solidFill>
                <a:latin typeface="Arial" pitchFamily="34" charset="0"/>
                <a:ea typeface="Arial" pitchFamily="34" charset="-122"/>
                <a:cs typeface="Arial" pitchFamily="34" charset="-120"/>
              </a:rPr>
              <a:t>• Number of investigations closed</a:t>
            </a:r>
            <a:endParaRPr lang="en-US" sz="2000" dirty="0"/>
          </a:p>
          <a:p>
            <a:pPr marL="0" indent="0" algn="ctr">
              <a:buNone/>
            </a:pPr>
            <a:r>
              <a:rPr lang="en-US" sz="2000" b="1" dirty="0">
                <a:solidFill>
                  <a:srgbClr val="B62510"/>
                </a:solidFill>
                <a:latin typeface="Arial" pitchFamily="34" charset="0"/>
                <a:ea typeface="Arial" pitchFamily="34" charset="-122"/>
                <a:cs typeface="Arial" pitchFamily="34" charset="-120"/>
              </a:rPr>
              <a:t>• Percentage of corrective actions completed</a:t>
            </a:r>
            <a:endParaRPr lang="en-US" sz="2000" dirty="0"/>
          </a:p>
        </p:txBody>
      </p:sp>
      <p:sp>
        <p:nvSpPr>
          <p:cNvPr id="9" name="Text 7"/>
          <p:cNvSpPr/>
          <p:nvPr/>
        </p:nvSpPr>
        <p:spPr>
          <a:xfrm>
            <a:off x="6400800" y="1645920"/>
            <a:ext cx="4892040" cy="2743200"/>
          </a:xfrm>
          <a:prstGeom prst="roundRect">
            <a:avLst/>
          </a:prstGeom>
          <a:solidFill>
            <a:srgbClr val="E8F2EC"/>
          </a:solidFill>
          <a:ln w="12700">
            <a:solidFill>
              <a:srgbClr val="DADDE0"/>
            </a:solidFill>
          </a:ln>
        </p:spPr>
        <p:txBody>
          <a:bodyPr wrap="square" lIns="1778" tIns="1778" rIns="1778" bIns="1778" rtlCol="0" anchor="ctr">
            <a:normAutofit/>
          </a:bodyPr>
          <a:lstStyle/>
          <a:p>
            <a:pPr marL="0" indent="0" algn="ctr">
              <a:buNone/>
            </a:pPr>
            <a:r>
              <a:rPr lang="en-US" sz="1700" b="1" dirty="0">
                <a:solidFill>
                  <a:srgbClr val="3F8558"/>
                </a:solidFill>
                <a:latin typeface="Arial" pitchFamily="34" charset="0"/>
                <a:ea typeface="Arial" pitchFamily="34" charset="-122"/>
                <a:cs typeface="Arial" pitchFamily="34" charset="-120"/>
              </a:rPr>
              <a:t>Stronger dashboard</a:t>
            </a:r>
            <a:endParaRPr lang="en-US" sz="1700" dirty="0"/>
          </a:p>
          <a:p>
            <a:pPr marL="0" indent="0" algn="ctr">
              <a:buNone/>
            </a:pPr>
            <a:endParaRPr lang="en-US" sz="1700" dirty="0"/>
          </a:p>
          <a:p>
            <a:pPr marL="0" indent="0" algn="ctr">
              <a:buNone/>
            </a:pPr>
            <a:r>
              <a:rPr lang="en-US" sz="1700" b="1" dirty="0">
                <a:solidFill>
                  <a:srgbClr val="3F8558"/>
                </a:solidFill>
                <a:latin typeface="Arial" pitchFamily="34" charset="0"/>
                <a:ea typeface="Arial" pitchFamily="34" charset="-122"/>
                <a:cs typeface="Arial" pitchFamily="34" charset="-120"/>
              </a:rPr>
              <a:t>• Actions assigned, overdue, completed, and verified effective</a:t>
            </a:r>
            <a:endParaRPr lang="en-US" sz="1700" dirty="0"/>
          </a:p>
          <a:p>
            <a:pPr marL="0" indent="0" algn="ctr">
              <a:buNone/>
            </a:pPr>
            <a:r>
              <a:rPr lang="en-US" sz="1700" b="1" dirty="0">
                <a:solidFill>
                  <a:srgbClr val="3F8558"/>
                </a:solidFill>
                <a:latin typeface="Arial" pitchFamily="34" charset="0"/>
                <a:ea typeface="Arial" pitchFamily="34" charset="-122"/>
                <a:cs typeface="Arial" pitchFamily="34" charset="-120"/>
              </a:rPr>
              <a:t>• Repeat events by task, location, shift, supervisor, contractor, or control</a:t>
            </a:r>
            <a:endParaRPr lang="en-US" sz="1700" dirty="0"/>
          </a:p>
          <a:p>
            <a:pPr marL="0" indent="0" algn="ctr">
              <a:buNone/>
            </a:pPr>
            <a:r>
              <a:rPr lang="en-US" sz="1700" b="1" dirty="0">
                <a:solidFill>
                  <a:srgbClr val="3F8558"/>
                </a:solidFill>
                <a:latin typeface="Arial" pitchFamily="34" charset="0"/>
                <a:ea typeface="Arial" pitchFamily="34" charset="-122"/>
                <a:cs typeface="Arial" pitchFamily="34" charset="-120"/>
              </a:rPr>
              <a:t>• Critical control failures and high-potential near misses</a:t>
            </a:r>
            <a:endParaRPr lang="en-US" sz="1700" dirty="0"/>
          </a:p>
        </p:txBody>
      </p:sp>
      <p:sp>
        <p:nvSpPr>
          <p:cNvPr id="10" name="Text 8"/>
          <p:cNvSpPr/>
          <p:nvPr/>
        </p:nvSpPr>
        <p:spPr>
          <a:xfrm>
            <a:off x="914400" y="5257800"/>
            <a:ext cx="10332720" cy="548640"/>
          </a:xfrm>
          <a:prstGeom prst="rect">
            <a:avLst/>
          </a:prstGeom>
          <a:solidFill>
            <a:srgbClr val="F6E7E4"/>
          </a:solidFill>
          <a:ln>
            <a:solidFill>
              <a:srgbClr val="FFFFFF">
                <a:alpha val="0"/>
              </a:srgbClr>
            </a:solidFill>
          </a:ln>
        </p:spPr>
        <p:txBody>
          <a:bodyPr wrap="square" lIns="1524" tIns="1524" rIns="1524" bIns="1524" rtlCol="0" anchor="ctr">
            <a:normAutofit/>
          </a:bodyPr>
          <a:lstStyle/>
          <a:p>
            <a:pPr marL="0" indent="0" algn="l">
              <a:buNone/>
            </a:pPr>
            <a:r>
              <a:rPr lang="en-US" sz="1600" b="1" dirty="0">
                <a:solidFill>
                  <a:srgbClr val="B62510"/>
                </a:solidFill>
                <a:latin typeface="Arial" pitchFamily="34" charset="0"/>
                <a:ea typeface="Arial" pitchFamily="34" charset="-122"/>
                <a:cs typeface="Arial" pitchFamily="34" charset="-120"/>
              </a:rPr>
              <a:t>A 95 percent closure rate can hide risk if no one knows whether the actions worked.</a:t>
            </a:r>
            <a:endParaRPr lang="en-US" sz="16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10896"/>
            <a:ext cx="2926080" cy="219456"/>
          </a:xfrm>
          <a:prstGeom prst="rect">
            <a:avLst/>
          </a:prstGeom>
          <a:solidFill>
            <a:srgbClr val="FFFFFF">
              <a:alpha val="0"/>
            </a:srgbClr>
          </a:solidFill>
          <a:ln>
            <a:solidFill>
              <a:srgbClr val="FFFFFF">
                <a:alpha val="0"/>
              </a:srgbClr>
            </a:solidFill>
          </a:ln>
        </p:spPr>
        <p:txBody>
          <a:bodyPr wrap="square" lIns="1016" tIns="1016" rIns="1016" bIns="1016" rtlCol="0" anchor="t">
            <a:normAutofit/>
          </a:bodyPr>
          <a:lstStyle/>
          <a:p>
            <a:pPr marL="0" indent="0" algn="l">
              <a:buNone/>
            </a:pPr>
            <a:r>
              <a:rPr lang="en-US" sz="1050" b="1" dirty="0">
                <a:solidFill>
                  <a:srgbClr val="B62510"/>
                </a:solidFill>
                <a:latin typeface="Arial" pitchFamily="34" charset="0"/>
                <a:ea typeface="Arial" pitchFamily="34" charset="-122"/>
                <a:cs typeface="Arial" pitchFamily="34" charset="-120"/>
              </a:rPr>
              <a:t>CASE DISCUSSION</a:t>
            </a:r>
            <a:endParaRPr lang="en-US" sz="1050" dirty="0"/>
          </a:p>
        </p:txBody>
      </p:sp>
      <p:sp>
        <p:nvSpPr>
          <p:cNvPr id="3" name="Text 1"/>
          <p:cNvSpPr/>
          <p:nvPr/>
        </p:nvSpPr>
        <p:spPr>
          <a:xfrm>
            <a:off x="502920" y="658368"/>
            <a:ext cx="9692640" cy="530352"/>
          </a:xfrm>
          <a:prstGeom prst="rect">
            <a:avLst/>
          </a:prstGeom>
          <a:solidFill>
            <a:srgbClr val="FFFFFF">
              <a:alpha val="0"/>
            </a:srgbClr>
          </a:solidFill>
          <a:ln>
            <a:solidFill>
              <a:srgbClr val="FFFFFF">
                <a:alpha val="0"/>
              </a:srgbClr>
            </a:solidFill>
          </a:ln>
        </p:spPr>
        <p:txBody>
          <a:bodyPr wrap="square" lIns="0" tIns="0" rIns="0" bIns="0" rtlCol="0" anchor="t">
            <a:normAutofit/>
          </a:bodyPr>
          <a:lstStyle/>
          <a:p>
            <a:pPr marL="0" indent="0" algn="l">
              <a:buNone/>
            </a:pPr>
            <a:r>
              <a:rPr lang="en-US" sz="2700" b="1" dirty="0">
                <a:solidFill>
                  <a:srgbClr val="25272B"/>
                </a:solidFill>
                <a:latin typeface="Arial" pitchFamily="34" charset="0"/>
                <a:ea typeface="Arial" pitchFamily="34" charset="-122"/>
                <a:cs typeface="Arial" pitchFamily="34" charset="-120"/>
              </a:rPr>
              <a:t>Apply the model to a warehouse strain injury</a:t>
            </a:r>
            <a:endParaRPr lang="en-US" sz="2700" dirty="0"/>
          </a:p>
        </p:txBody>
      </p:sp>
      <p:sp>
        <p:nvSpPr>
          <p:cNvPr id="4" name="Text 2"/>
          <p:cNvSpPr/>
          <p:nvPr/>
        </p:nvSpPr>
        <p:spPr>
          <a:xfrm>
            <a:off x="10625328" y="274320"/>
            <a:ext cx="960120" cy="274320"/>
          </a:xfrm>
          <a:prstGeom prst="roundRect">
            <a:avLst/>
          </a:prstGeom>
          <a:solidFill>
            <a:srgbClr val="B62510"/>
          </a:solidFill>
          <a:ln>
            <a:solidFill>
              <a:srgbClr val="FFFFFF">
                <a:alpha val="0"/>
              </a:srgbClr>
            </a:solidFill>
          </a:ln>
        </p:spPr>
        <p:txBody>
          <a:bodyPr wrap="square" lIns="381" tIns="381" rIns="381" bIns="381" rtlCol="0" anchor="ctr">
            <a:normAutofit/>
          </a:bodyPr>
          <a:lstStyle/>
          <a:p>
            <a:pPr marL="0" indent="0" algn="ctr">
              <a:buNone/>
            </a:pPr>
            <a:r>
              <a:rPr lang="en-US" sz="850" b="1" dirty="0">
                <a:solidFill>
                  <a:srgbClr val="FFFFFF"/>
                </a:solidFill>
                <a:latin typeface="Arial" pitchFamily="34" charset="0"/>
                <a:ea typeface="Arial" pitchFamily="34" charset="-122"/>
                <a:cs typeface="Arial" pitchFamily="34" charset="-120"/>
              </a:rPr>
              <a:t>OHS Insider</a:t>
            </a:r>
            <a:endParaRPr lang="en-US" sz="850" dirty="0"/>
          </a:p>
        </p:txBody>
      </p:sp>
      <p:sp>
        <p:nvSpPr>
          <p:cNvPr id="5" name="Shape 3"/>
          <p:cNvSpPr/>
          <p:nvPr/>
        </p:nvSpPr>
        <p:spPr>
          <a:xfrm>
            <a:off x="0" y="6675120"/>
            <a:ext cx="12191695" cy="182880"/>
          </a:xfrm>
          <a:prstGeom prst="rect">
            <a:avLst/>
          </a:prstGeom>
          <a:solidFill>
            <a:srgbClr val="B62510"/>
          </a:solidFill>
          <a:ln w="12700">
            <a:solidFill>
              <a:srgbClr val="333333">
                <a:alpha val="0"/>
              </a:srgbClr>
            </a:solidFill>
            <a:prstDash val="solid"/>
          </a:ln>
        </p:spPr>
        <p:txBody>
          <a:bodyPr/>
          <a:lstStyle/>
          <a:p>
            <a:endParaRPr lang="en-CA"/>
          </a:p>
        </p:txBody>
      </p:sp>
      <p:sp>
        <p:nvSpPr>
          <p:cNvPr id="6" name="Text 4"/>
          <p:cNvSpPr/>
          <p:nvPr/>
        </p:nvSpPr>
        <p:spPr>
          <a:xfrm>
            <a:off x="402336" y="6473952"/>
            <a:ext cx="10972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l">
              <a:buNone/>
            </a:pPr>
            <a:r>
              <a:rPr lang="en-US" sz="800" dirty="0">
                <a:solidFill>
                  <a:srgbClr val="62666B"/>
                </a:solidFill>
                <a:latin typeface="Arial" pitchFamily="34" charset="0"/>
                <a:ea typeface="Arial" pitchFamily="34" charset="-122"/>
                <a:cs typeface="Arial" pitchFamily="34" charset="-120"/>
              </a:rPr>
              <a:t>OHS Insider</a:t>
            </a:r>
            <a:endParaRPr lang="en-US" sz="800" dirty="0"/>
          </a:p>
        </p:txBody>
      </p:sp>
      <p:sp>
        <p:nvSpPr>
          <p:cNvPr id="7" name="Text 5"/>
          <p:cNvSpPr/>
          <p:nvPr/>
        </p:nvSpPr>
        <p:spPr>
          <a:xfrm>
            <a:off x="11210544" y="6473952"/>
            <a:ext cx="4114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r">
              <a:buNone/>
            </a:pPr>
            <a:r>
              <a:rPr lang="en-US" sz="800" dirty="0">
                <a:solidFill>
                  <a:srgbClr val="62666B"/>
                </a:solidFill>
                <a:latin typeface="Arial" pitchFamily="34" charset="0"/>
                <a:ea typeface="Arial" pitchFamily="34" charset="-122"/>
                <a:cs typeface="Arial" pitchFamily="34" charset="-120"/>
              </a:rPr>
              <a:t>28</a:t>
            </a:r>
            <a:endParaRPr lang="en-US" sz="800" dirty="0"/>
          </a:p>
        </p:txBody>
      </p:sp>
      <p:pic>
        <p:nvPicPr>
          <p:cNvPr id="8" name="Image 0" descr="/mnt/data/a_wide_interior_warehouse_factory_scene_industria_batch_3.png"/>
          <p:cNvPicPr>
            <a:picLocks noChangeAspect="1"/>
          </p:cNvPicPr>
          <p:nvPr/>
        </p:nvPicPr>
        <p:blipFill>
          <a:blip r:embed="rId3"/>
          <a:srcRect l="5000" r="6041"/>
          <a:stretch/>
        </p:blipFill>
        <p:spPr>
          <a:xfrm>
            <a:off x="6629400" y="1417320"/>
            <a:ext cx="4480560" cy="2834640"/>
          </a:xfrm>
          <a:prstGeom prst="rect">
            <a:avLst/>
          </a:prstGeom>
        </p:spPr>
      </p:pic>
      <p:sp>
        <p:nvSpPr>
          <p:cNvPr id="9" name="Text 6"/>
          <p:cNvSpPr/>
          <p:nvPr/>
        </p:nvSpPr>
        <p:spPr>
          <a:xfrm>
            <a:off x="777240" y="1508760"/>
            <a:ext cx="5440680" cy="2971800"/>
          </a:xfrm>
          <a:prstGeom prst="roundRect">
            <a:avLst/>
          </a:prstGeom>
          <a:solidFill>
            <a:srgbClr val="FFFFFF"/>
          </a:solidFill>
          <a:ln w="12700">
            <a:solidFill>
              <a:srgbClr val="DADDE0"/>
            </a:solidFill>
          </a:ln>
        </p:spPr>
        <p:txBody>
          <a:bodyPr wrap="square" lIns="1778" tIns="1778" rIns="1778" bIns="1778" rtlCol="0" anchor="ctr">
            <a:normAutofit/>
          </a:bodyPr>
          <a:lstStyle/>
          <a:p>
            <a:pPr marL="0" indent="0" algn="l">
              <a:buNone/>
            </a:pPr>
            <a:r>
              <a:rPr lang="en-US" sz="1600" dirty="0">
                <a:solidFill>
                  <a:srgbClr val="25272B"/>
                </a:solidFill>
                <a:latin typeface="Arial" pitchFamily="34" charset="0"/>
                <a:ea typeface="Arial" pitchFamily="34" charset="-122"/>
                <a:cs typeface="Arial" pitchFamily="34" charset="-120"/>
              </a:rPr>
              <a:t>Scenario</a:t>
            </a:r>
            <a:endParaRPr lang="en-US" sz="1600" dirty="0"/>
          </a:p>
          <a:p>
            <a:pPr marL="0" indent="0" algn="l">
              <a:buNone/>
            </a:pPr>
            <a:endParaRPr lang="en-US" sz="1600" dirty="0"/>
          </a:p>
          <a:p>
            <a:pPr marL="0" indent="0" algn="l">
              <a:buNone/>
            </a:pPr>
            <a:r>
              <a:rPr lang="en-US" sz="1600" dirty="0">
                <a:solidFill>
                  <a:srgbClr val="25272B"/>
                </a:solidFill>
                <a:latin typeface="Arial" pitchFamily="34" charset="0"/>
                <a:ea typeface="Arial" pitchFamily="34" charset="-122"/>
                <a:cs typeface="Arial" pitchFamily="34" charset="-120"/>
              </a:rPr>
              <a:t>A worker injures their shoulder manually moving boxes. The draft finding says “poor lifting technique.” The review finds two first-aid cases, one complaint about awkward reaching, and an inspection note about pallet placement.</a:t>
            </a:r>
            <a:endParaRPr lang="en-US" sz="1600" dirty="0"/>
          </a:p>
        </p:txBody>
      </p:sp>
      <p:sp>
        <p:nvSpPr>
          <p:cNvPr id="10" name="Text 7"/>
          <p:cNvSpPr/>
          <p:nvPr/>
        </p:nvSpPr>
        <p:spPr>
          <a:xfrm>
            <a:off x="914400" y="5257800"/>
            <a:ext cx="10332720" cy="548640"/>
          </a:xfrm>
          <a:prstGeom prst="rect">
            <a:avLst/>
          </a:prstGeom>
          <a:solidFill>
            <a:srgbClr val="F6E7E4"/>
          </a:solidFill>
          <a:ln>
            <a:solidFill>
              <a:srgbClr val="FFFFFF">
                <a:alpha val="0"/>
              </a:srgbClr>
            </a:solidFill>
          </a:ln>
        </p:spPr>
        <p:txBody>
          <a:bodyPr wrap="square" lIns="1524" tIns="1524" rIns="1524" bIns="1524" rtlCol="0" anchor="ctr">
            <a:normAutofit/>
          </a:bodyPr>
          <a:lstStyle/>
          <a:p>
            <a:pPr marL="0" indent="0" algn="l">
              <a:buNone/>
            </a:pPr>
            <a:r>
              <a:rPr lang="en-US" sz="1500" b="1" dirty="0">
                <a:solidFill>
                  <a:srgbClr val="B62510"/>
                </a:solidFill>
                <a:latin typeface="Arial" pitchFamily="34" charset="0"/>
                <a:ea typeface="Arial" pitchFamily="34" charset="-122"/>
                <a:cs typeface="Arial" pitchFamily="34" charset="-120"/>
              </a:rPr>
              <a:t>The question is not whether technique mattered. The question is whether the system had already warned you.</a:t>
            </a:r>
            <a:endParaRPr lang="en-US" sz="15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10896"/>
            <a:ext cx="2926080" cy="219456"/>
          </a:xfrm>
          <a:prstGeom prst="rect">
            <a:avLst/>
          </a:prstGeom>
          <a:solidFill>
            <a:srgbClr val="FFFFFF">
              <a:alpha val="0"/>
            </a:srgbClr>
          </a:solidFill>
          <a:ln>
            <a:solidFill>
              <a:srgbClr val="FFFFFF">
                <a:alpha val="0"/>
              </a:srgbClr>
            </a:solidFill>
          </a:ln>
        </p:spPr>
        <p:txBody>
          <a:bodyPr wrap="square" lIns="1016" tIns="1016" rIns="1016" bIns="1016" rtlCol="0" anchor="t">
            <a:normAutofit/>
          </a:bodyPr>
          <a:lstStyle/>
          <a:p>
            <a:pPr marL="0" indent="0" algn="l">
              <a:buNone/>
            </a:pPr>
            <a:r>
              <a:rPr lang="en-US" sz="1050" b="1" dirty="0">
                <a:solidFill>
                  <a:srgbClr val="B62510"/>
                </a:solidFill>
                <a:latin typeface="Arial" pitchFamily="34" charset="0"/>
                <a:ea typeface="Arial" pitchFamily="34" charset="-122"/>
                <a:cs typeface="Arial" pitchFamily="34" charset="-120"/>
              </a:rPr>
              <a:t>IMPLEMENTATION</a:t>
            </a:r>
            <a:endParaRPr lang="en-US" sz="1050" dirty="0"/>
          </a:p>
        </p:txBody>
      </p:sp>
      <p:sp>
        <p:nvSpPr>
          <p:cNvPr id="3" name="Text 1"/>
          <p:cNvSpPr/>
          <p:nvPr/>
        </p:nvSpPr>
        <p:spPr>
          <a:xfrm>
            <a:off x="502920" y="658368"/>
            <a:ext cx="9692640" cy="530352"/>
          </a:xfrm>
          <a:prstGeom prst="rect">
            <a:avLst/>
          </a:prstGeom>
          <a:solidFill>
            <a:srgbClr val="FFFFFF">
              <a:alpha val="0"/>
            </a:srgbClr>
          </a:solidFill>
          <a:ln>
            <a:solidFill>
              <a:srgbClr val="FFFFFF">
                <a:alpha val="0"/>
              </a:srgbClr>
            </a:solidFill>
          </a:ln>
        </p:spPr>
        <p:txBody>
          <a:bodyPr wrap="square" lIns="0" tIns="0" rIns="0" bIns="0" rtlCol="0" anchor="t">
            <a:normAutofit/>
          </a:bodyPr>
          <a:lstStyle/>
          <a:p>
            <a:pPr marL="0" indent="0" algn="l">
              <a:buNone/>
            </a:pPr>
            <a:r>
              <a:rPr lang="en-US" sz="2800" b="1" dirty="0">
                <a:solidFill>
                  <a:srgbClr val="25272B"/>
                </a:solidFill>
                <a:latin typeface="Arial" pitchFamily="34" charset="0"/>
                <a:ea typeface="Arial" pitchFamily="34" charset="-122"/>
                <a:cs typeface="Arial" pitchFamily="34" charset="-120"/>
              </a:rPr>
              <a:t>A 30-day action plan for OHS managers</a:t>
            </a:r>
            <a:endParaRPr lang="en-US" sz="2800" dirty="0"/>
          </a:p>
        </p:txBody>
      </p:sp>
      <p:sp>
        <p:nvSpPr>
          <p:cNvPr id="4" name="Text 2"/>
          <p:cNvSpPr/>
          <p:nvPr/>
        </p:nvSpPr>
        <p:spPr>
          <a:xfrm>
            <a:off x="10625328" y="274320"/>
            <a:ext cx="960120" cy="274320"/>
          </a:xfrm>
          <a:prstGeom prst="roundRect">
            <a:avLst/>
          </a:prstGeom>
          <a:solidFill>
            <a:srgbClr val="B62510"/>
          </a:solidFill>
          <a:ln>
            <a:solidFill>
              <a:srgbClr val="FFFFFF">
                <a:alpha val="0"/>
              </a:srgbClr>
            </a:solidFill>
          </a:ln>
        </p:spPr>
        <p:txBody>
          <a:bodyPr wrap="square" lIns="381" tIns="381" rIns="381" bIns="381" rtlCol="0" anchor="ctr">
            <a:normAutofit/>
          </a:bodyPr>
          <a:lstStyle/>
          <a:p>
            <a:pPr marL="0" indent="0" algn="ctr">
              <a:buNone/>
            </a:pPr>
            <a:r>
              <a:rPr lang="en-US" sz="850" b="1" dirty="0">
                <a:solidFill>
                  <a:srgbClr val="FFFFFF"/>
                </a:solidFill>
                <a:latin typeface="Arial" pitchFamily="34" charset="0"/>
                <a:ea typeface="Arial" pitchFamily="34" charset="-122"/>
                <a:cs typeface="Arial" pitchFamily="34" charset="-120"/>
              </a:rPr>
              <a:t>OHS Insider</a:t>
            </a:r>
            <a:endParaRPr lang="en-US" sz="850" dirty="0"/>
          </a:p>
        </p:txBody>
      </p:sp>
      <p:sp>
        <p:nvSpPr>
          <p:cNvPr id="5" name="Shape 3"/>
          <p:cNvSpPr/>
          <p:nvPr/>
        </p:nvSpPr>
        <p:spPr>
          <a:xfrm>
            <a:off x="0" y="6675120"/>
            <a:ext cx="12191695" cy="182880"/>
          </a:xfrm>
          <a:prstGeom prst="rect">
            <a:avLst/>
          </a:prstGeom>
          <a:solidFill>
            <a:srgbClr val="B62510"/>
          </a:solidFill>
          <a:ln w="12700">
            <a:solidFill>
              <a:srgbClr val="333333">
                <a:alpha val="0"/>
              </a:srgbClr>
            </a:solidFill>
            <a:prstDash val="solid"/>
          </a:ln>
        </p:spPr>
        <p:txBody>
          <a:bodyPr/>
          <a:lstStyle/>
          <a:p>
            <a:endParaRPr lang="en-CA"/>
          </a:p>
        </p:txBody>
      </p:sp>
      <p:sp>
        <p:nvSpPr>
          <p:cNvPr id="6" name="Text 4"/>
          <p:cNvSpPr/>
          <p:nvPr/>
        </p:nvSpPr>
        <p:spPr>
          <a:xfrm>
            <a:off x="402336" y="6473952"/>
            <a:ext cx="10972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l">
              <a:buNone/>
            </a:pPr>
            <a:r>
              <a:rPr lang="en-US" sz="800" dirty="0">
                <a:solidFill>
                  <a:srgbClr val="62666B"/>
                </a:solidFill>
                <a:latin typeface="Arial" pitchFamily="34" charset="0"/>
                <a:ea typeface="Arial" pitchFamily="34" charset="-122"/>
                <a:cs typeface="Arial" pitchFamily="34" charset="-120"/>
              </a:rPr>
              <a:t>OHS Insider</a:t>
            </a:r>
            <a:endParaRPr lang="en-US" sz="800" dirty="0"/>
          </a:p>
        </p:txBody>
      </p:sp>
      <p:sp>
        <p:nvSpPr>
          <p:cNvPr id="7" name="Text 5"/>
          <p:cNvSpPr/>
          <p:nvPr/>
        </p:nvSpPr>
        <p:spPr>
          <a:xfrm>
            <a:off x="11210544" y="6473952"/>
            <a:ext cx="4114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r">
              <a:buNone/>
            </a:pPr>
            <a:r>
              <a:rPr lang="en-US" sz="800" dirty="0">
                <a:solidFill>
                  <a:srgbClr val="62666B"/>
                </a:solidFill>
                <a:latin typeface="Arial" pitchFamily="34" charset="0"/>
                <a:ea typeface="Arial" pitchFamily="34" charset="-122"/>
                <a:cs typeface="Arial" pitchFamily="34" charset="-120"/>
              </a:rPr>
              <a:t>29</a:t>
            </a:r>
            <a:endParaRPr lang="en-US" sz="800" dirty="0"/>
          </a:p>
        </p:txBody>
      </p:sp>
      <p:sp>
        <p:nvSpPr>
          <p:cNvPr id="8" name="Text 6"/>
          <p:cNvSpPr/>
          <p:nvPr/>
        </p:nvSpPr>
        <p:spPr>
          <a:xfrm>
            <a:off x="868680" y="1600200"/>
            <a:ext cx="4800600" cy="1051560"/>
          </a:xfrm>
          <a:prstGeom prst="roundRect">
            <a:avLst/>
          </a:prstGeom>
          <a:solidFill>
            <a:srgbClr val="E8F0F6"/>
          </a:solidFill>
          <a:ln w="12700">
            <a:solidFill>
              <a:srgbClr val="DADDE0"/>
            </a:solidFill>
          </a:ln>
        </p:spPr>
        <p:txBody>
          <a:bodyPr wrap="square" lIns="1778" tIns="1778" rIns="1778" bIns="1778" rtlCol="0" anchor="ctr">
            <a:normAutofit/>
          </a:bodyPr>
          <a:lstStyle/>
          <a:p>
            <a:pPr marL="0" indent="0" algn="ctr">
              <a:buNone/>
            </a:pPr>
            <a:r>
              <a:rPr lang="en-US" sz="1700" b="1" dirty="0">
                <a:solidFill>
                  <a:srgbClr val="285E82"/>
                </a:solidFill>
                <a:latin typeface="Arial" pitchFamily="34" charset="0"/>
                <a:ea typeface="Arial" pitchFamily="34" charset="-122"/>
                <a:cs typeface="Arial" pitchFamily="34" charset="-120"/>
              </a:rPr>
              <a:t>Week 1</a:t>
            </a:r>
            <a:endParaRPr lang="en-US" sz="1700" dirty="0"/>
          </a:p>
          <a:p>
            <a:pPr marL="0" indent="0" algn="ctr">
              <a:buNone/>
            </a:pPr>
            <a:r>
              <a:rPr lang="en-US" sz="1700" b="1" dirty="0">
                <a:solidFill>
                  <a:srgbClr val="285E82"/>
                </a:solidFill>
                <a:latin typeface="Arial" pitchFamily="34" charset="0"/>
                <a:ea typeface="Arial" pitchFamily="34" charset="-122"/>
                <a:cs typeface="Arial" pitchFamily="34" charset="-120"/>
              </a:rPr>
              <a:t>Pick one recent incident and re-review it through the five questions.</a:t>
            </a:r>
            <a:endParaRPr lang="en-US" sz="1700" dirty="0"/>
          </a:p>
        </p:txBody>
      </p:sp>
      <p:sp>
        <p:nvSpPr>
          <p:cNvPr id="9" name="Text 7"/>
          <p:cNvSpPr/>
          <p:nvPr/>
        </p:nvSpPr>
        <p:spPr>
          <a:xfrm>
            <a:off x="6126480" y="1600200"/>
            <a:ext cx="4800600" cy="1051560"/>
          </a:xfrm>
          <a:prstGeom prst="roundRect">
            <a:avLst/>
          </a:prstGeom>
          <a:solidFill>
            <a:srgbClr val="E8F2EC"/>
          </a:solidFill>
          <a:ln w="12700">
            <a:solidFill>
              <a:srgbClr val="DADDE0"/>
            </a:solidFill>
          </a:ln>
        </p:spPr>
        <p:txBody>
          <a:bodyPr wrap="square" lIns="1778" tIns="1778" rIns="1778" bIns="1778" rtlCol="0" anchor="ctr">
            <a:normAutofit/>
          </a:bodyPr>
          <a:lstStyle/>
          <a:p>
            <a:pPr marL="0" indent="0" algn="ctr">
              <a:buNone/>
            </a:pPr>
            <a:r>
              <a:rPr lang="en-US" sz="1700" b="1" dirty="0">
                <a:solidFill>
                  <a:srgbClr val="3F8558"/>
                </a:solidFill>
                <a:latin typeface="Arial" pitchFamily="34" charset="0"/>
                <a:ea typeface="Arial" pitchFamily="34" charset="-122"/>
                <a:cs typeface="Arial" pitchFamily="34" charset="-120"/>
              </a:rPr>
              <a:t>Week 2</a:t>
            </a:r>
            <a:endParaRPr lang="en-US" sz="1700" dirty="0"/>
          </a:p>
          <a:p>
            <a:pPr marL="0" indent="0" algn="ctr">
              <a:buNone/>
            </a:pPr>
            <a:r>
              <a:rPr lang="en-US" sz="1700" b="1" dirty="0">
                <a:solidFill>
                  <a:srgbClr val="3F8558"/>
                </a:solidFill>
                <a:latin typeface="Arial" pitchFamily="34" charset="0"/>
                <a:ea typeface="Arial" pitchFamily="34" charset="-122"/>
                <a:cs typeface="Arial" pitchFamily="34" charset="-120"/>
              </a:rPr>
              <a:t>Identify repeat patterns across near misses, first aid, inspections, and complaints.</a:t>
            </a:r>
            <a:endParaRPr lang="en-US" sz="1700" dirty="0"/>
          </a:p>
        </p:txBody>
      </p:sp>
      <p:sp>
        <p:nvSpPr>
          <p:cNvPr id="10" name="Text 8"/>
          <p:cNvSpPr/>
          <p:nvPr/>
        </p:nvSpPr>
        <p:spPr>
          <a:xfrm>
            <a:off x="868680" y="3017520"/>
            <a:ext cx="4800600" cy="1051560"/>
          </a:xfrm>
          <a:prstGeom prst="roundRect">
            <a:avLst/>
          </a:prstGeom>
          <a:solidFill>
            <a:srgbClr val="F6EFE2"/>
          </a:solidFill>
          <a:ln w="12700">
            <a:solidFill>
              <a:srgbClr val="DADDE0"/>
            </a:solidFill>
          </a:ln>
        </p:spPr>
        <p:txBody>
          <a:bodyPr wrap="square" lIns="1778" tIns="1778" rIns="1778" bIns="1778" rtlCol="0" anchor="ctr">
            <a:normAutofit/>
          </a:bodyPr>
          <a:lstStyle/>
          <a:p>
            <a:pPr marL="0" indent="0" algn="ctr">
              <a:buNone/>
            </a:pPr>
            <a:r>
              <a:rPr lang="en-US" sz="1700" b="1" dirty="0">
                <a:solidFill>
                  <a:srgbClr val="BE7E1D"/>
                </a:solidFill>
                <a:latin typeface="Arial" pitchFamily="34" charset="0"/>
                <a:ea typeface="Arial" pitchFamily="34" charset="-122"/>
                <a:cs typeface="Arial" pitchFamily="34" charset="-120"/>
              </a:rPr>
              <a:t>Week 3</a:t>
            </a:r>
            <a:endParaRPr lang="en-US" sz="1700" dirty="0"/>
          </a:p>
          <a:p>
            <a:pPr marL="0" indent="0" algn="ctr">
              <a:buNone/>
            </a:pPr>
            <a:r>
              <a:rPr lang="en-US" sz="1700" b="1" dirty="0">
                <a:solidFill>
                  <a:srgbClr val="BE7E1D"/>
                </a:solidFill>
                <a:latin typeface="Arial" pitchFamily="34" charset="0"/>
                <a:ea typeface="Arial" pitchFamily="34" charset="-122"/>
                <a:cs typeface="Arial" pitchFamily="34" charset="-120"/>
              </a:rPr>
              <a:t>Rate open corrective actions as weak, moderate, or strong.</a:t>
            </a:r>
            <a:endParaRPr lang="en-US" sz="1700" dirty="0"/>
          </a:p>
        </p:txBody>
      </p:sp>
      <p:sp>
        <p:nvSpPr>
          <p:cNvPr id="11" name="Text 9"/>
          <p:cNvSpPr/>
          <p:nvPr/>
        </p:nvSpPr>
        <p:spPr>
          <a:xfrm>
            <a:off x="6126480" y="3017520"/>
            <a:ext cx="4800600" cy="1051560"/>
          </a:xfrm>
          <a:prstGeom prst="roundRect">
            <a:avLst/>
          </a:prstGeom>
          <a:solidFill>
            <a:srgbClr val="F6E7E4"/>
          </a:solidFill>
          <a:ln w="12700">
            <a:solidFill>
              <a:srgbClr val="DADDE0"/>
            </a:solidFill>
          </a:ln>
        </p:spPr>
        <p:txBody>
          <a:bodyPr wrap="square" lIns="1778" tIns="1778" rIns="1778" bIns="1778" rtlCol="0" anchor="ctr">
            <a:normAutofit/>
          </a:bodyPr>
          <a:lstStyle/>
          <a:p>
            <a:pPr marL="0" indent="0" algn="ctr">
              <a:buNone/>
            </a:pPr>
            <a:r>
              <a:rPr lang="en-US" sz="1700" b="1" dirty="0">
                <a:solidFill>
                  <a:srgbClr val="B62510"/>
                </a:solidFill>
                <a:latin typeface="Arial" pitchFamily="34" charset="0"/>
                <a:ea typeface="Arial" pitchFamily="34" charset="-122"/>
                <a:cs typeface="Arial" pitchFamily="34" charset="-120"/>
              </a:rPr>
              <a:t>Week 4</a:t>
            </a:r>
            <a:endParaRPr lang="en-US" sz="1700" dirty="0"/>
          </a:p>
          <a:p>
            <a:pPr marL="0" indent="0" algn="ctr">
              <a:buNone/>
            </a:pPr>
            <a:r>
              <a:rPr lang="en-US" sz="1700" b="1" dirty="0">
                <a:solidFill>
                  <a:srgbClr val="B62510"/>
                </a:solidFill>
                <a:latin typeface="Arial" pitchFamily="34" charset="0"/>
                <a:ea typeface="Arial" pitchFamily="34" charset="-122"/>
                <a:cs typeface="Arial" pitchFamily="34" charset="-120"/>
              </a:rPr>
              <a:t>Add verification owner, method, date, and evidence required.</a:t>
            </a:r>
            <a:endParaRPr lang="en-US" sz="1700" dirty="0"/>
          </a:p>
        </p:txBody>
      </p:sp>
      <p:sp>
        <p:nvSpPr>
          <p:cNvPr id="12" name="Text 10"/>
          <p:cNvSpPr/>
          <p:nvPr/>
        </p:nvSpPr>
        <p:spPr>
          <a:xfrm>
            <a:off x="914400" y="5257800"/>
            <a:ext cx="10332720" cy="548640"/>
          </a:xfrm>
          <a:prstGeom prst="rect">
            <a:avLst/>
          </a:prstGeom>
          <a:solidFill>
            <a:srgbClr val="F6E7E4"/>
          </a:solidFill>
          <a:ln>
            <a:solidFill>
              <a:srgbClr val="FFFFFF">
                <a:alpha val="0"/>
              </a:srgbClr>
            </a:solidFill>
          </a:ln>
        </p:spPr>
        <p:txBody>
          <a:bodyPr wrap="square" lIns="1524" tIns="1524" rIns="1524" bIns="1524" rtlCol="0" anchor="ctr">
            <a:normAutofit/>
          </a:bodyPr>
          <a:lstStyle/>
          <a:p>
            <a:pPr marL="0" indent="0" algn="l">
              <a:buNone/>
            </a:pPr>
            <a:r>
              <a:rPr lang="en-US" sz="1600" b="1" dirty="0">
                <a:solidFill>
                  <a:srgbClr val="B62510"/>
                </a:solidFill>
                <a:latin typeface="Arial" pitchFamily="34" charset="0"/>
                <a:ea typeface="Arial" pitchFamily="34" charset="-122"/>
                <a:cs typeface="Arial" pitchFamily="34" charset="-120"/>
              </a:rPr>
              <a:t>Start with one file. The goal is to change the investigation habit, then the system.</a:t>
            </a:r>
            <a:endParaRPr lang="en-US"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10896"/>
            <a:ext cx="2926080" cy="219456"/>
          </a:xfrm>
          <a:prstGeom prst="rect">
            <a:avLst/>
          </a:prstGeom>
          <a:solidFill>
            <a:srgbClr val="FFFFFF">
              <a:alpha val="0"/>
            </a:srgbClr>
          </a:solidFill>
          <a:ln>
            <a:solidFill>
              <a:srgbClr val="FFFFFF">
                <a:alpha val="0"/>
              </a:srgbClr>
            </a:solidFill>
          </a:ln>
        </p:spPr>
        <p:txBody>
          <a:bodyPr wrap="square" lIns="1016" tIns="1016" rIns="1016" bIns="1016" rtlCol="0" anchor="t">
            <a:normAutofit/>
          </a:bodyPr>
          <a:lstStyle/>
          <a:p>
            <a:pPr marL="0" indent="0" algn="l">
              <a:buNone/>
            </a:pPr>
            <a:r>
              <a:rPr lang="en-US" sz="1050" b="1" dirty="0">
                <a:solidFill>
                  <a:srgbClr val="B62510"/>
                </a:solidFill>
                <a:latin typeface="Arial" pitchFamily="34" charset="0"/>
                <a:ea typeface="Arial" pitchFamily="34" charset="-122"/>
                <a:cs typeface="Arial" pitchFamily="34" charset="-120"/>
              </a:rPr>
              <a:t>OPENING</a:t>
            </a:r>
            <a:endParaRPr lang="en-US" sz="1050" dirty="0"/>
          </a:p>
        </p:txBody>
      </p:sp>
      <p:sp>
        <p:nvSpPr>
          <p:cNvPr id="3" name="Text 1"/>
          <p:cNvSpPr/>
          <p:nvPr/>
        </p:nvSpPr>
        <p:spPr>
          <a:xfrm>
            <a:off x="502920" y="658368"/>
            <a:ext cx="9692640" cy="530352"/>
          </a:xfrm>
          <a:prstGeom prst="rect">
            <a:avLst/>
          </a:prstGeom>
          <a:solidFill>
            <a:srgbClr val="FFFFFF">
              <a:alpha val="0"/>
            </a:srgbClr>
          </a:solidFill>
          <a:ln>
            <a:solidFill>
              <a:srgbClr val="FFFFFF">
                <a:alpha val="0"/>
              </a:srgbClr>
            </a:solidFill>
          </a:ln>
        </p:spPr>
        <p:txBody>
          <a:bodyPr wrap="square" lIns="0" tIns="0" rIns="0" bIns="0" rtlCol="0" anchor="t">
            <a:normAutofit/>
          </a:bodyPr>
          <a:lstStyle/>
          <a:p>
            <a:pPr marL="0" indent="0" algn="l">
              <a:buNone/>
            </a:pPr>
            <a:r>
              <a:rPr lang="en-US" sz="2800" b="1" dirty="0">
                <a:solidFill>
                  <a:srgbClr val="25272B"/>
                </a:solidFill>
                <a:latin typeface="Arial" pitchFamily="34" charset="0"/>
                <a:ea typeface="Arial" pitchFamily="34" charset="-122"/>
                <a:cs typeface="Arial" pitchFamily="34" charset="-120"/>
              </a:rPr>
              <a:t>A practical roadmap for stronger investigations</a:t>
            </a:r>
            <a:endParaRPr lang="en-US" sz="2800" dirty="0"/>
          </a:p>
        </p:txBody>
      </p:sp>
      <p:sp>
        <p:nvSpPr>
          <p:cNvPr id="4" name="Text 2"/>
          <p:cNvSpPr/>
          <p:nvPr/>
        </p:nvSpPr>
        <p:spPr>
          <a:xfrm>
            <a:off x="10625328" y="274320"/>
            <a:ext cx="960120" cy="274320"/>
          </a:xfrm>
          <a:prstGeom prst="roundRect">
            <a:avLst/>
          </a:prstGeom>
          <a:solidFill>
            <a:srgbClr val="B62510"/>
          </a:solidFill>
          <a:ln>
            <a:solidFill>
              <a:srgbClr val="FFFFFF">
                <a:alpha val="0"/>
              </a:srgbClr>
            </a:solidFill>
          </a:ln>
        </p:spPr>
        <p:txBody>
          <a:bodyPr wrap="square" lIns="381" tIns="381" rIns="381" bIns="381" rtlCol="0" anchor="ctr">
            <a:normAutofit/>
          </a:bodyPr>
          <a:lstStyle/>
          <a:p>
            <a:pPr marL="0" indent="0" algn="ctr">
              <a:buNone/>
            </a:pPr>
            <a:r>
              <a:rPr lang="en-US" sz="850" b="1" dirty="0">
                <a:solidFill>
                  <a:srgbClr val="FFFFFF"/>
                </a:solidFill>
                <a:latin typeface="Arial" pitchFamily="34" charset="0"/>
                <a:ea typeface="Arial" pitchFamily="34" charset="-122"/>
                <a:cs typeface="Arial" pitchFamily="34" charset="-120"/>
              </a:rPr>
              <a:t>OHS Insider</a:t>
            </a:r>
            <a:endParaRPr lang="en-US" sz="850" dirty="0"/>
          </a:p>
        </p:txBody>
      </p:sp>
      <p:sp>
        <p:nvSpPr>
          <p:cNvPr id="5" name="Shape 3"/>
          <p:cNvSpPr/>
          <p:nvPr/>
        </p:nvSpPr>
        <p:spPr>
          <a:xfrm>
            <a:off x="0" y="6675120"/>
            <a:ext cx="12191695" cy="182880"/>
          </a:xfrm>
          <a:prstGeom prst="rect">
            <a:avLst/>
          </a:prstGeom>
          <a:solidFill>
            <a:srgbClr val="B62510"/>
          </a:solidFill>
          <a:ln w="12700">
            <a:solidFill>
              <a:srgbClr val="333333">
                <a:alpha val="0"/>
              </a:srgbClr>
            </a:solidFill>
            <a:prstDash val="solid"/>
          </a:ln>
        </p:spPr>
        <p:txBody>
          <a:bodyPr/>
          <a:lstStyle/>
          <a:p>
            <a:endParaRPr lang="en-CA"/>
          </a:p>
        </p:txBody>
      </p:sp>
      <p:sp>
        <p:nvSpPr>
          <p:cNvPr id="6" name="Text 4"/>
          <p:cNvSpPr/>
          <p:nvPr/>
        </p:nvSpPr>
        <p:spPr>
          <a:xfrm>
            <a:off x="402336" y="6473952"/>
            <a:ext cx="10972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l">
              <a:buNone/>
            </a:pPr>
            <a:r>
              <a:rPr lang="en-US" sz="800" dirty="0">
                <a:solidFill>
                  <a:srgbClr val="62666B"/>
                </a:solidFill>
                <a:latin typeface="Arial" pitchFamily="34" charset="0"/>
                <a:ea typeface="Arial" pitchFamily="34" charset="-122"/>
                <a:cs typeface="Arial" pitchFamily="34" charset="-120"/>
              </a:rPr>
              <a:t>OHS Insider</a:t>
            </a:r>
            <a:endParaRPr lang="en-US" sz="800" dirty="0"/>
          </a:p>
        </p:txBody>
      </p:sp>
      <p:sp>
        <p:nvSpPr>
          <p:cNvPr id="7" name="Text 5"/>
          <p:cNvSpPr/>
          <p:nvPr/>
        </p:nvSpPr>
        <p:spPr>
          <a:xfrm>
            <a:off x="11210544" y="6473952"/>
            <a:ext cx="4114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r">
              <a:buNone/>
            </a:pPr>
            <a:r>
              <a:rPr lang="en-US" sz="800" dirty="0">
                <a:solidFill>
                  <a:srgbClr val="62666B"/>
                </a:solidFill>
                <a:latin typeface="Arial" pitchFamily="34" charset="0"/>
                <a:ea typeface="Arial" pitchFamily="34" charset="-122"/>
                <a:cs typeface="Arial" pitchFamily="34" charset="-120"/>
              </a:rPr>
              <a:t>3</a:t>
            </a:r>
            <a:endParaRPr lang="en-US" sz="800" dirty="0"/>
          </a:p>
        </p:txBody>
      </p:sp>
      <p:sp>
        <p:nvSpPr>
          <p:cNvPr id="8" name="Text 6"/>
          <p:cNvSpPr/>
          <p:nvPr/>
        </p:nvSpPr>
        <p:spPr>
          <a:xfrm>
            <a:off x="731520" y="1920240"/>
            <a:ext cx="1828800" cy="1325880"/>
          </a:xfrm>
          <a:prstGeom prst="roundRect">
            <a:avLst/>
          </a:prstGeom>
          <a:solidFill>
            <a:srgbClr val="F6E7E4"/>
          </a:solidFill>
          <a:ln w="12700">
            <a:solidFill>
              <a:srgbClr val="DADDE0"/>
            </a:solidFill>
          </a:ln>
        </p:spPr>
        <p:txBody>
          <a:bodyPr wrap="square" lIns="1016" tIns="1016" rIns="1016" bIns="1016" rtlCol="0" anchor="ctr">
            <a:normAutofit/>
          </a:bodyPr>
          <a:lstStyle/>
          <a:p>
            <a:pPr marL="0" indent="0" algn="ctr">
              <a:buNone/>
            </a:pPr>
            <a:r>
              <a:rPr lang="en-US" sz="2000" b="1" dirty="0">
                <a:solidFill>
                  <a:srgbClr val="B62510"/>
                </a:solidFill>
                <a:latin typeface="Arial" pitchFamily="34" charset="0"/>
                <a:ea typeface="Arial" pitchFamily="34" charset="-122"/>
                <a:cs typeface="Arial" pitchFamily="34" charset="-120"/>
              </a:rPr>
              <a:t>1</a:t>
            </a:r>
            <a:endParaRPr lang="en-US" sz="2000" dirty="0"/>
          </a:p>
          <a:p>
            <a:pPr marL="0" indent="0" algn="ctr">
              <a:buNone/>
            </a:pPr>
            <a:r>
              <a:rPr lang="en-US" sz="2000" b="1" dirty="0">
                <a:solidFill>
                  <a:srgbClr val="B62510"/>
                </a:solidFill>
                <a:latin typeface="Arial" pitchFamily="34" charset="0"/>
                <a:ea typeface="Arial" pitchFamily="34" charset="-122"/>
                <a:cs typeface="Arial" pitchFamily="34" charset="-120"/>
              </a:rPr>
              <a:t>Move beyond worker error</a:t>
            </a:r>
            <a:endParaRPr lang="en-US" sz="2000" dirty="0"/>
          </a:p>
        </p:txBody>
      </p:sp>
      <p:sp>
        <p:nvSpPr>
          <p:cNvPr id="9" name="Text 7"/>
          <p:cNvSpPr/>
          <p:nvPr/>
        </p:nvSpPr>
        <p:spPr>
          <a:xfrm>
            <a:off x="2971800" y="1920240"/>
            <a:ext cx="1828800" cy="1325880"/>
          </a:xfrm>
          <a:prstGeom prst="roundRect">
            <a:avLst/>
          </a:prstGeom>
          <a:solidFill>
            <a:srgbClr val="E8F0F6"/>
          </a:solidFill>
          <a:ln w="12700">
            <a:solidFill>
              <a:srgbClr val="DADDE0"/>
            </a:solidFill>
          </a:ln>
        </p:spPr>
        <p:txBody>
          <a:bodyPr wrap="square" lIns="1016" tIns="1016" rIns="1016" bIns="1016" rtlCol="0" anchor="ctr">
            <a:normAutofit/>
          </a:bodyPr>
          <a:lstStyle/>
          <a:p>
            <a:pPr marL="0" indent="0" algn="ctr">
              <a:buNone/>
            </a:pPr>
            <a:r>
              <a:rPr lang="en-US" sz="2000" b="1" dirty="0">
                <a:solidFill>
                  <a:srgbClr val="285E82"/>
                </a:solidFill>
                <a:latin typeface="Arial" pitchFamily="34" charset="0"/>
                <a:ea typeface="Arial" pitchFamily="34" charset="-122"/>
                <a:cs typeface="Arial" pitchFamily="34" charset="-120"/>
              </a:rPr>
              <a:t>2</a:t>
            </a:r>
            <a:endParaRPr lang="en-US" sz="2000" dirty="0"/>
          </a:p>
          <a:p>
            <a:pPr marL="0" indent="0" algn="ctr">
              <a:buNone/>
            </a:pPr>
            <a:r>
              <a:rPr lang="en-US" sz="2000" b="1" dirty="0">
                <a:solidFill>
                  <a:srgbClr val="285E82"/>
                </a:solidFill>
                <a:latin typeface="Arial" pitchFamily="34" charset="0"/>
                <a:ea typeface="Arial" pitchFamily="34" charset="-122"/>
                <a:cs typeface="Arial" pitchFamily="34" charset="-120"/>
              </a:rPr>
              <a:t>Find the failed control</a:t>
            </a:r>
            <a:endParaRPr lang="en-US" sz="2000" dirty="0"/>
          </a:p>
        </p:txBody>
      </p:sp>
      <p:sp>
        <p:nvSpPr>
          <p:cNvPr id="10" name="Text 8"/>
          <p:cNvSpPr/>
          <p:nvPr/>
        </p:nvSpPr>
        <p:spPr>
          <a:xfrm>
            <a:off x="5212080" y="1920240"/>
            <a:ext cx="1828800" cy="1325880"/>
          </a:xfrm>
          <a:prstGeom prst="roundRect">
            <a:avLst/>
          </a:prstGeom>
          <a:solidFill>
            <a:srgbClr val="F6EFE2"/>
          </a:solidFill>
          <a:ln w="12700">
            <a:solidFill>
              <a:srgbClr val="DADDE0"/>
            </a:solidFill>
          </a:ln>
        </p:spPr>
        <p:txBody>
          <a:bodyPr wrap="square" lIns="1016" tIns="1016" rIns="1016" bIns="1016" rtlCol="0" anchor="ctr">
            <a:normAutofit/>
          </a:bodyPr>
          <a:lstStyle/>
          <a:p>
            <a:pPr marL="0" indent="0" algn="ctr">
              <a:buNone/>
            </a:pPr>
            <a:r>
              <a:rPr lang="en-US" sz="2000" b="1" dirty="0">
                <a:solidFill>
                  <a:srgbClr val="BE7E1D"/>
                </a:solidFill>
                <a:latin typeface="Arial" pitchFamily="34" charset="0"/>
                <a:ea typeface="Arial" pitchFamily="34" charset="-122"/>
                <a:cs typeface="Arial" pitchFamily="34" charset="-120"/>
              </a:rPr>
              <a:t>3</a:t>
            </a:r>
            <a:endParaRPr lang="en-US" sz="2000" dirty="0"/>
          </a:p>
          <a:p>
            <a:pPr marL="0" indent="0" algn="ctr">
              <a:buNone/>
            </a:pPr>
            <a:r>
              <a:rPr lang="en-US" sz="2000" b="1" dirty="0">
                <a:solidFill>
                  <a:srgbClr val="BE7E1D"/>
                </a:solidFill>
                <a:latin typeface="Arial" pitchFamily="34" charset="0"/>
                <a:ea typeface="Arial" pitchFamily="34" charset="-122"/>
                <a:cs typeface="Arial" pitchFamily="34" charset="-120"/>
              </a:rPr>
              <a:t>Connect prior warnings</a:t>
            </a:r>
            <a:endParaRPr lang="en-US" sz="2000" dirty="0"/>
          </a:p>
        </p:txBody>
      </p:sp>
      <p:sp>
        <p:nvSpPr>
          <p:cNvPr id="11" name="Text 9"/>
          <p:cNvSpPr/>
          <p:nvPr/>
        </p:nvSpPr>
        <p:spPr>
          <a:xfrm>
            <a:off x="7452360" y="1920240"/>
            <a:ext cx="1828800" cy="1325880"/>
          </a:xfrm>
          <a:prstGeom prst="roundRect">
            <a:avLst/>
          </a:prstGeom>
          <a:solidFill>
            <a:srgbClr val="E8F2EC"/>
          </a:solidFill>
          <a:ln w="12700">
            <a:solidFill>
              <a:srgbClr val="DADDE0"/>
            </a:solidFill>
          </a:ln>
        </p:spPr>
        <p:txBody>
          <a:bodyPr wrap="square" lIns="1016" tIns="1016" rIns="1016" bIns="1016" rtlCol="0" anchor="ctr">
            <a:normAutofit/>
          </a:bodyPr>
          <a:lstStyle/>
          <a:p>
            <a:pPr marL="0" indent="0" algn="ctr">
              <a:buNone/>
            </a:pPr>
            <a:r>
              <a:rPr lang="en-US" sz="2000" b="1" dirty="0">
                <a:solidFill>
                  <a:srgbClr val="3F8558"/>
                </a:solidFill>
                <a:latin typeface="Arial" pitchFamily="34" charset="0"/>
                <a:ea typeface="Arial" pitchFamily="34" charset="-122"/>
                <a:cs typeface="Arial" pitchFamily="34" charset="-120"/>
              </a:rPr>
              <a:t>4</a:t>
            </a:r>
            <a:endParaRPr lang="en-US" sz="2000" dirty="0"/>
          </a:p>
          <a:p>
            <a:pPr marL="0" indent="0" algn="ctr">
              <a:buNone/>
            </a:pPr>
            <a:r>
              <a:rPr lang="en-US" sz="2000" b="1" dirty="0">
                <a:solidFill>
                  <a:srgbClr val="3F8558"/>
                </a:solidFill>
                <a:latin typeface="Arial" pitchFamily="34" charset="0"/>
                <a:ea typeface="Arial" pitchFamily="34" charset="-122"/>
                <a:cs typeface="Arial" pitchFamily="34" charset="-120"/>
              </a:rPr>
              <a:t>Match the corrective action</a:t>
            </a:r>
            <a:endParaRPr lang="en-US" sz="2000" dirty="0"/>
          </a:p>
        </p:txBody>
      </p:sp>
      <p:sp>
        <p:nvSpPr>
          <p:cNvPr id="12" name="Text 10"/>
          <p:cNvSpPr/>
          <p:nvPr/>
        </p:nvSpPr>
        <p:spPr>
          <a:xfrm>
            <a:off x="9692640" y="1920240"/>
            <a:ext cx="1828800" cy="1325880"/>
          </a:xfrm>
          <a:prstGeom prst="roundRect">
            <a:avLst/>
          </a:prstGeom>
          <a:solidFill>
            <a:srgbClr val="ECEDEF"/>
          </a:solidFill>
          <a:ln w="12700">
            <a:solidFill>
              <a:srgbClr val="DADDE0"/>
            </a:solidFill>
          </a:ln>
        </p:spPr>
        <p:txBody>
          <a:bodyPr wrap="square" lIns="1016" tIns="1016" rIns="1016" bIns="1016" rtlCol="0" anchor="ctr">
            <a:normAutofit/>
          </a:bodyPr>
          <a:lstStyle/>
          <a:p>
            <a:pPr marL="0" indent="0" algn="ctr">
              <a:buNone/>
            </a:pPr>
            <a:r>
              <a:rPr lang="en-US" sz="2000" b="1" dirty="0">
                <a:solidFill>
                  <a:srgbClr val="4E5662"/>
                </a:solidFill>
                <a:latin typeface="Arial" pitchFamily="34" charset="0"/>
                <a:ea typeface="Arial" pitchFamily="34" charset="-122"/>
                <a:cs typeface="Arial" pitchFamily="34" charset="-120"/>
              </a:rPr>
              <a:t>5</a:t>
            </a:r>
            <a:endParaRPr lang="en-US" sz="2000" dirty="0"/>
          </a:p>
          <a:p>
            <a:pPr marL="0" indent="0" algn="ctr">
              <a:buNone/>
            </a:pPr>
            <a:r>
              <a:rPr lang="en-US" sz="2000" b="1" dirty="0">
                <a:solidFill>
                  <a:srgbClr val="4E5662"/>
                </a:solidFill>
                <a:latin typeface="Arial" pitchFamily="34" charset="0"/>
                <a:ea typeface="Arial" pitchFamily="34" charset="-122"/>
                <a:cs typeface="Arial" pitchFamily="34" charset="-120"/>
              </a:rPr>
              <a:t>Verify effectiveness</a:t>
            </a:r>
            <a:endParaRPr lang="en-US" sz="2000" dirty="0"/>
          </a:p>
        </p:txBody>
      </p:sp>
      <p:pic>
        <p:nvPicPr>
          <p:cNvPr id="13" name="Image 0" descr="/mnt/data/a_wide_well_lit_office_conference_scene_viewed_fr_batch_3.png"/>
          <p:cNvPicPr>
            <a:picLocks noChangeAspect="1"/>
          </p:cNvPicPr>
          <p:nvPr/>
        </p:nvPicPr>
        <p:blipFill>
          <a:blip r:embed="rId3"/>
          <a:srcRect l="10000" t="2000" r="-45072" b="8000"/>
          <a:stretch/>
        </p:blipFill>
        <p:spPr>
          <a:xfrm>
            <a:off x="1280160" y="3977640"/>
            <a:ext cx="4023360" cy="1508760"/>
          </a:xfrm>
          <a:prstGeom prst="rect">
            <a:avLst/>
          </a:prstGeom>
        </p:spPr>
      </p:pic>
      <p:pic>
        <p:nvPicPr>
          <p:cNvPr id="14" name="Image 1" descr="/mnt/data/a_wide_indoor_industrial_factory_workshop_scene_b_batch_1.png"/>
          <p:cNvPicPr>
            <a:picLocks noChangeAspect="1"/>
          </p:cNvPicPr>
          <p:nvPr/>
        </p:nvPicPr>
        <p:blipFill>
          <a:blip r:embed="rId4"/>
          <a:srcRect l="2000" t="2000" r="-37072" b="8000"/>
          <a:stretch/>
        </p:blipFill>
        <p:spPr>
          <a:xfrm>
            <a:off x="6720840" y="3977640"/>
            <a:ext cx="4023360" cy="1508760"/>
          </a:xfrm>
          <a:prstGeom prst="rect">
            <a:avLst/>
          </a:prstGeom>
        </p:spPr>
      </p:pic>
      <p:sp>
        <p:nvSpPr>
          <p:cNvPr id="15" name="Text 11"/>
          <p:cNvSpPr/>
          <p:nvPr/>
        </p:nvSpPr>
        <p:spPr>
          <a:xfrm>
            <a:off x="3566160" y="5577840"/>
            <a:ext cx="5029200" cy="320040"/>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ctr">
              <a:buNone/>
            </a:pPr>
            <a:r>
              <a:rPr lang="en-US" sz="1800" b="1" dirty="0">
                <a:solidFill>
                  <a:srgbClr val="B62510"/>
                </a:solidFill>
                <a:latin typeface="Arial" pitchFamily="34" charset="0"/>
                <a:ea typeface="Arial" pitchFamily="34" charset="-122"/>
                <a:cs typeface="Arial" pitchFamily="34" charset="-120"/>
              </a:rPr>
              <a:t>From evidence → to controls → to verified change</a:t>
            </a:r>
            <a:endParaRPr lang="en-US" sz="1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10896"/>
            <a:ext cx="2926080" cy="219456"/>
          </a:xfrm>
          <a:prstGeom prst="rect">
            <a:avLst/>
          </a:prstGeom>
          <a:solidFill>
            <a:srgbClr val="FFFFFF">
              <a:alpha val="0"/>
            </a:srgbClr>
          </a:solidFill>
          <a:ln>
            <a:solidFill>
              <a:srgbClr val="FFFFFF">
                <a:alpha val="0"/>
              </a:srgbClr>
            </a:solidFill>
          </a:ln>
        </p:spPr>
        <p:txBody>
          <a:bodyPr wrap="square" lIns="1016" tIns="1016" rIns="1016" bIns="1016" rtlCol="0" anchor="t">
            <a:normAutofit/>
          </a:bodyPr>
          <a:lstStyle/>
          <a:p>
            <a:pPr marL="0" indent="0" algn="l">
              <a:buNone/>
            </a:pPr>
            <a:r>
              <a:rPr lang="en-US" sz="1050" b="1" dirty="0">
                <a:solidFill>
                  <a:srgbClr val="B62510"/>
                </a:solidFill>
                <a:latin typeface="Arial" pitchFamily="34" charset="0"/>
                <a:ea typeface="Arial" pitchFamily="34" charset="-122"/>
                <a:cs typeface="Arial" pitchFamily="34" charset="-120"/>
              </a:rPr>
              <a:t>BEFORE CLOSING THE FILE</a:t>
            </a:r>
            <a:endParaRPr lang="en-US" sz="1050" dirty="0"/>
          </a:p>
        </p:txBody>
      </p:sp>
      <p:sp>
        <p:nvSpPr>
          <p:cNvPr id="3" name="Text 1"/>
          <p:cNvSpPr/>
          <p:nvPr/>
        </p:nvSpPr>
        <p:spPr>
          <a:xfrm>
            <a:off x="502920" y="658368"/>
            <a:ext cx="9692640" cy="530352"/>
          </a:xfrm>
          <a:prstGeom prst="rect">
            <a:avLst/>
          </a:prstGeom>
          <a:solidFill>
            <a:srgbClr val="FFFFFF">
              <a:alpha val="0"/>
            </a:srgbClr>
          </a:solidFill>
          <a:ln>
            <a:solidFill>
              <a:srgbClr val="FFFFFF">
                <a:alpha val="0"/>
              </a:srgbClr>
            </a:solidFill>
          </a:ln>
        </p:spPr>
        <p:txBody>
          <a:bodyPr wrap="square" lIns="0" tIns="0" rIns="0" bIns="0" rtlCol="0" anchor="t">
            <a:normAutofit/>
          </a:bodyPr>
          <a:lstStyle/>
          <a:p>
            <a:pPr marL="0" indent="0" algn="l">
              <a:buNone/>
            </a:pPr>
            <a:r>
              <a:rPr lang="en-US" sz="2800" b="1" dirty="0">
                <a:solidFill>
                  <a:srgbClr val="25272B"/>
                </a:solidFill>
                <a:latin typeface="Arial" pitchFamily="34" charset="0"/>
                <a:ea typeface="Arial" pitchFamily="34" charset="-122"/>
                <a:cs typeface="Arial" pitchFamily="34" charset="-120"/>
              </a:rPr>
              <a:t>Final checklist for OHS managers</a:t>
            </a:r>
            <a:endParaRPr lang="en-US" sz="2800" dirty="0"/>
          </a:p>
        </p:txBody>
      </p:sp>
      <p:sp>
        <p:nvSpPr>
          <p:cNvPr id="4" name="Text 2"/>
          <p:cNvSpPr/>
          <p:nvPr/>
        </p:nvSpPr>
        <p:spPr>
          <a:xfrm>
            <a:off x="10625328" y="274320"/>
            <a:ext cx="960120" cy="274320"/>
          </a:xfrm>
          <a:prstGeom prst="roundRect">
            <a:avLst/>
          </a:prstGeom>
          <a:solidFill>
            <a:srgbClr val="B62510"/>
          </a:solidFill>
          <a:ln>
            <a:solidFill>
              <a:srgbClr val="FFFFFF">
                <a:alpha val="0"/>
              </a:srgbClr>
            </a:solidFill>
          </a:ln>
        </p:spPr>
        <p:txBody>
          <a:bodyPr wrap="square" lIns="381" tIns="381" rIns="381" bIns="381" rtlCol="0" anchor="ctr">
            <a:normAutofit/>
          </a:bodyPr>
          <a:lstStyle/>
          <a:p>
            <a:pPr marL="0" indent="0" algn="ctr">
              <a:buNone/>
            </a:pPr>
            <a:r>
              <a:rPr lang="en-US" sz="850" b="1" dirty="0">
                <a:solidFill>
                  <a:srgbClr val="FFFFFF"/>
                </a:solidFill>
                <a:latin typeface="Arial" pitchFamily="34" charset="0"/>
                <a:ea typeface="Arial" pitchFamily="34" charset="-122"/>
                <a:cs typeface="Arial" pitchFamily="34" charset="-120"/>
              </a:rPr>
              <a:t>OHS Insider</a:t>
            </a:r>
            <a:endParaRPr lang="en-US" sz="850" dirty="0"/>
          </a:p>
        </p:txBody>
      </p:sp>
      <p:sp>
        <p:nvSpPr>
          <p:cNvPr id="5" name="Shape 3"/>
          <p:cNvSpPr/>
          <p:nvPr/>
        </p:nvSpPr>
        <p:spPr>
          <a:xfrm>
            <a:off x="0" y="6675120"/>
            <a:ext cx="12191695" cy="182880"/>
          </a:xfrm>
          <a:prstGeom prst="rect">
            <a:avLst/>
          </a:prstGeom>
          <a:solidFill>
            <a:srgbClr val="B62510"/>
          </a:solidFill>
          <a:ln w="12700">
            <a:solidFill>
              <a:srgbClr val="333333">
                <a:alpha val="0"/>
              </a:srgbClr>
            </a:solidFill>
            <a:prstDash val="solid"/>
          </a:ln>
        </p:spPr>
        <p:txBody>
          <a:bodyPr/>
          <a:lstStyle/>
          <a:p>
            <a:endParaRPr lang="en-CA"/>
          </a:p>
        </p:txBody>
      </p:sp>
      <p:sp>
        <p:nvSpPr>
          <p:cNvPr id="6" name="Text 4"/>
          <p:cNvSpPr/>
          <p:nvPr/>
        </p:nvSpPr>
        <p:spPr>
          <a:xfrm>
            <a:off x="402336" y="6473952"/>
            <a:ext cx="10972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l">
              <a:buNone/>
            </a:pPr>
            <a:r>
              <a:rPr lang="en-US" sz="800" dirty="0">
                <a:solidFill>
                  <a:srgbClr val="62666B"/>
                </a:solidFill>
                <a:latin typeface="Arial" pitchFamily="34" charset="0"/>
                <a:ea typeface="Arial" pitchFamily="34" charset="-122"/>
                <a:cs typeface="Arial" pitchFamily="34" charset="-120"/>
              </a:rPr>
              <a:t>OHS Insider</a:t>
            </a:r>
            <a:endParaRPr lang="en-US" sz="800" dirty="0"/>
          </a:p>
        </p:txBody>
      </p:sp>
      <p:sp>
        <p:nvSpPr>
          <p:cNvPr id="7" name="Text 5"/>
          <p:cNvSpPr/>
          <p:nvPr/>
        </p:nvSpPr>
        <p:spPr>
          <a:xfrm>
            <a:off x="11210544" y="6473952"/>
            <a:ext cx="4114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r">
              <a:buNone/>
            </a:pPr>
            <a:r>
              <a:rPr lang="en-US" sz="800" dirty="0">
                <a:solidFill>
                  <a:srgbClr val="62666B"/>
                </a:solidFill>
                <a:latin typeface="Arial" pitchFamily="34" charset="0"/>
                <a:ea typeface="Arial" pitchFamily="34" charset="-122"/>
                <a:cs typeface="Arial" pitchFamily="34" charset="-120"/>
              </a:rPr>
              <a:t>30</a:t>
            </a:r>
            <a:endParaRPr lang="en-US" sz="800" dirty="0"/>
          </a:p>
        </p:txBody>
      </p:sp>
      <p:sp>
        <p:nvSpPr>
          <p:cNvPr id="8" name="Text 6"/>
          <p:cNvSpPr/>
          <p:nvPr/>
        </p:nvSpPr>
        <p:spPr>
          <a:xfrm>
            <a:off x="777240" y="1417320"/>
            <a:ext cx="4800600" cy="438912"/>
          </a:xfrm>
          <a:prstGeom prst="roundRect">
            <a:avLst/>
          </a:prstGeom>
          <a:solidFill>
            <a:srgbClr val="E8F0F6"/>
          </a:solidFill>
          <a:ln w="12700">
            <a:solidFill>
              <a:srgbClr val="DADDE0"/>
            </a:solidFill>
          </a:ln>
        </p:spPr>
        <p:txBody>
          <a:bodyPr wrap="square" lIns="1778" tIns="1778" rIns="1778" bIns="1778" rtlCol="0" anchor="ctr">
            <a:normAutofit/>
          </a:bodyPr>
          <a:lstStyle/>
          <a:p>
            <a:pPr marL="0" indent="0" algn="ctr">
              <a:buNone/>
            </a:pPr>
            <a:r>
              <a:rPr lang="en-US" sz="1480" b="1" dirty="0">
                <a:solidFill>
                  <a:srgbClr val="25272B"/>
                </a:solidFill>
                <a:latin typeface="Arial" pitchFamily="34" charset="0"/>
                <a:ea typeface="Arial" pitchFamily="34" charset="-122"/>
                <a:cs typeface="Arial" pitchFamily="34" charset="-120"/>
              </a:rPr>
              <a:t>Immediate and system cause identified?</a:t>
            </a:r>
            <a:endParaRPr lang="en-US" sz="1480" dirty="0"/>
          </a:p>
        </p:txBody>
      </p:sp>
      <p:sp>
        <p:nvSpPr>
          <p:cNvPr id="9" name="Text 7"/>
          <p:cNvSpPr/>
          <p:nvPr/>
        </p:nvSpPr>
        <p:spPr>
          <a:xfrm>
            <a:off x="6035040" y="1417320"/>
            <a:ext cx="4800600" cy="438912"/>
          </a:xfrm>
          <a:prstGeom prst="roundRect">
            <a:avLst/>
          </a:prstGeom>
          <a:solidFill>
            <a:srgbClr val="E8F2EC"/>
          </a:solidFill>
          <a:ln w="12700">
            <a:solidFill>
              <a:srgbClr val="DADDE0"/>
            </a:solidFill>
          </a:ln>
        </p:spPr>
        <p:txBody>
          <a:bodyPr wrap="square" lIns="1778" tIns="1778" rIns="1778" bIns="1778" rtlCol="0" anchor="ctr">
            <a:normAutofit/>
          </a:bodyPr>
          <a:lstStyle/>
          <a:p>
            <a:pPr marL="0" indent="0" algn="ctr">
              <a:buNone/>
            </a:pPr>
            <a:r>
              <a:rPr lang="en-US" sz="1480" b="1" dirty="0">
                <a:solidFill>
                  <a:srgbClr val="25272B"/>
                </a:solidFill>
                <a:latin typeface="Arial" pitchFamily="34" charset="0"/>
                <a:ea typeface="Arial" pitchFamily="34" charset="-122"/>
                <a:cs typeface="Arial" pitchFamily="34" charset="-120"/>
              </a:rPr>
              <a:t>Prior warnings reviewed?</a:t>
            </a:r>
            <a:endParaRPr lang="en-US" sz="1480" dirty="0"/>
          </a:p>
        </p:txBody>
      </p:sp>
      <p:sp>
        <p:nvSpPr>
          <p:cNvPr id="10" name="Text 8"/>
          <p:cNvSpPr/>
          <p:nvPr/>
        </p:nvSpPr>
        <p:spPr>
          <a:xfrm>
            <a:off x="777240" y="2103120"/>
            <a:ext cx="4800600" cy="438912"/>
          </a:xfrm>
          <a:prstGeom prst="roundRect">
            <a:avLst/>
          </a:prstGeom>
          <a:solidFill>
            <a:srgbClr val="E8F0F6"/>
          </a:solidFill>
          <a:ln w="12700">
            <a:solidFill>
              <a:srgbClr val="DADDE0"/>
            </a:solidFill>
          </a:ln>
        </p:spPr>
        <p:txBody>
          <a:bodyPr wrap="square" lIns="1778" tIns="1778" rIns="1778" bIns="1778" rtlCol="0" anchor="ctr">
            <a:normAutofit/>
          </a:bodyPr>
          <a:lstStyle/>
          <a:p>
            <a:pPr marL="0" indent="0" algn="ctr">
              <a:buNone/>
            </a:pPr>
            <a:r>
              <a:rPr lang="en-US" sz="1480" b="1" dirty="0">
                <a:solidFill>
                  <a:srgbClr val="25272B"/>
                </a:solidFill>
                <a:latin typeface="Arial" pitchFamily="34" charset="0"/>
                <a:ea typeface="Arial" pitchFamily="34" charset="-122"/>
                <a:cs typeface="Arial" pitchFamily="34" charset="-120"/>
              </a:rPr>
              <a:t>Failed control identified?</a:t>
            </a:r>
            <a:endParaRPr lang="en-US" sz="1480" dirty="0"/>
          </a:p>
        </p:txBody>
      </p:sp>
      <p:sp>
        <p:nvSpPr>
          <p:cNvPr id="11" name="Text 9"/>
          <p:cNvSpPr/>
          <p:nvPr/>
        </p:nvSpPr>
        <p:spPr>
          <a:xfrm>
            <a:off x="6035040" y="2103120"/>
            <a:ext cx="4800600" cy="438912"/>
          </a:xfrm>
          <a:prstGeom prst="roundRect">
            <a:avLst/>
          </a:prstGeom>
          <a:solidFill>
            <a:srgbClr val="E8F2EC"/>
          </a:solidFill>
          <a:ln w="12700">
            <a:solidFill>
              <a:srgbClr val="DADDE0"/>
            </a:solidFill>
          </a:ln>
        </p:spPr>
        <p:txBody>
          <a:bodyPr wrap="square" lIns="1778" tIns="1778" rIns="1778" bIns="1778" rtlCol="0" anchor="ctr">
            <a:normAutofit/>
          </a:bodyPr>
          <a:lstStyle/>
          <a:p>
            <a:pPr marL="0" indent="0" algn="ctr">
              <a:buNone/>
            </a:pPr>
            <a:r>
              <a:rPr lang="en-US" sz="1480" b="1" dirty="0">
                <a:solidFill>
                  <a:srgbClr val="25272B"/>
                </a:solidFill>
                <a:latin typeface="Arial" pitchFamily="34" charset="0"/>
                <a:ea typeface="Arial" pitchFamily="34" charset="-122"/>
                <a:cs typeface="Arial" pitchFamily="34" charset="-120"/>
              </a:rPr>
              <a:t>Contributing factors tested?</a:t>
            </a:r>
            <a:endParaRPr lang="en-US" sz="1480" dirty="0"/>
          </a:p>
        </p:txBody>
      </p:sp>
      <p:sp>
        <p:nvSpPr>
          <p:cNvPr id="12" name="Text 10"/>
          <p:cNvSpPr/>
          <p:nvPr/>
        </p:nvSpPr>
        <p:spPr>
          <a:xfrm>
            <a:off x="777240" y="2788920"/>
            <a:ext cx="4800600" cy="438912"/>
          </a:xfrm>
          <a:prstGeom prst="roundRect">
            <a:avLst/>
          </a:prstGeom>
          <a:solidFill>
            <a:srgbClr val="E8F0F6"/>
          </a:solidFill>
          <a:ln w="12700">
            <a:solidFill>
              <a:srgbClr val="DADDE0"/>
            </a:solidFill>
          </a:ln>
        </p:spPr>
        <p:txBody>
          <a:bodyPr wrap="square" lIns="1778" tIns="1778" rIns="1778" bIns="1778" rtlCol="0" anchor="ctr">
            <a:normAutofit/>
          </a:bodyPr>
          <a:lstStyle/>
          <a:p>
            <a:pPr marL="0" indent="0" algn="ctr">
              <a:buNone/>
            </a:pPr>
            <a:r>
              <a:rPr lang="en-US" sz="1480" b="1" dirty="0">
                <a:solidFill>
                  <a:srgbClr val="25272B"/>
                </a:solidFill>
                <a:latin typeface="Arial" pitchFamily="34" charset="0"/>
                <a:ea typeface="Arial" pitchFamily="34" charset="-122"/>
                <a:cs typeface="Arial" pitchFamily="34" charset="-120"/>
              </a:rPr>
              <a:t>Corrective action matched to cause?</a:t>
            </a:r>
            <a:endParaRPr lang="en-US" sz="1480" dirty="0"/>
          </a:p>
        </p:txBody>
      </p:sp>
      <p:sp>
        <p:nvSpPr>
          <p:cNvPr id="13" name="Text 11"/>
          <p:cNvSpPr/>
          <p:nvPr/>
        </p:nvSpPr>
        <p:spPr>
          <a:xfrm>
            <a:off x="6035040" y="2788920"/>
            <a:ext cx="4800600" cy="438912"/>
          </a:xfrm>
          <a:prstGeom prst="roundRect">
            <a:avLst/>
          </a:prstGeom>
          <a:solidFill>
            <a:srgbClr val="E8F2EC"/>
          </a:solidFill>
          <a:ln w="12700">
            <a:solidFill>
              <a:srgbClr val="DADDE0"/>
            </a:solidFill>
          </a:ln>
        </p:spPr>
        <p:txBody>
          <a:bodyPr wrap="square" lIns="1778" tIns="1778" rIns="1778" bIns="1778" rtlCol="0" anchor="ctr">
            <a:normAutofit/>
          </a:bodyPr>
          <a:lstStyle/>
          <a:p>
            <a:pPr marL="0" indent="0" algn="ctr">
              <a:buNone/>
            </a:pPr>
            <a:r>
              <a:rPr lang="en-US" sz="1480" b="1" dirty="0">
                <a:solidFill>
                  <a:srgbClr val="25272B"/>
                </a:solidFill>
                <a:latin typeface="Arial" pitchFamily="34" charset="0"/>
                <a:ea typeface="Arial" pitchFamily="34" charset="-122"/>
                <a:cs typeface="Arial" pitchFamily="34" charset="-120"/>
              </a:rPr>
              <a:t>Action strong enough for severity?</a:t>
            </a:r>
            <a:endParaRPr lang="en-US" sz="1480" dirty="0"/>
          </a:p>
        </p:txBody>
      </p:sp>
      <p:sp>
        <p:nvSpPr>
          <p:cNvPr id="14" name="Text 12"/>
          <p:cNvSpPr/>
          <p:nvPr/>
        </p:nvSpPr>
        <p:spPr>
          <a:xfrm>
            <a:off x="777240" y="3474720"/>
            <a:ext cx="4800600" cy="438912"/>
          </a:xfrm>
          <a:prstGeom prst="roundRect">
            <a:avLst/>
          </a:prstGeom>
          <a:solidFill>
            <a:srgbClr val="E8F0F6"/>
          </a:solidFill>
          <a:ln w="12700">
            <a:solidFill>
              <a:srgbClr val="DADDE0"/>
            </a:solidFill>
          </a:ln>
        </p:spPr>
        <p:txBody>
          <a:bodyPr wrap="square" lIns="1778" tIns="1778" rIns="1778" bIns="1778" rtlCol="0" anchor="ctr">
            <a:normAutofit/>
          </a:bodyPr>
          <a:lstStyle/>
          <a:p>
            <a:pPr marL="0" indent="0" algn="ctr">
              <a:buNone/>
            </a:pPr>
            <a:r>
              <a:rPr lang="en-US" sz="1480" b="1" dirty="0">
                <a:solidFill>
                  <a:srgbClr val="25272B"/>
                </a:solidFill>
                <a:latin typeface="Arial" pitchFamily="34" charset="0"/>
                <a:ea typeface="Arial" pitchFamily="34" charset="-122"/>
                <a:cs typeface="Arial" pitchFamily="34" charset="-120"/>
              </a:rPr>
              <a:t>Owner has authority?</a:t>
            </a:r>
            <a:endParaRPr lang="en-US" sz="1480" dirty="0"/>
          </a:p>
        </p:txBody>
      </p:sp>
      <p:sp>
        <p:nvSpPr>
          <p:cNvPr id="15" name="Text 13"/>
          <p:cNvSpPr/>
          <p:nvPr/>
        </p:nvSpPr>
        <p:spPr>
          <a:xfrm>
            <a:off x="6035040" y="3474720"/>
            <a:ext cx="4800600" cy="438912"/>
          </a:xfrm>
          <a:prstGeom prst="roundRect">
            <a:avLst/>
          </a:prstGeom>
          <a:solidFill>
            <a:srgbClr val="E8F2EC"/>
          </a:solidFill>
          <a:ln w="12700">
            <a:solidFill>
              <a:srgbClr val="DADDE0"/>
            </a:solidFill>
          </a:ln>
        </p:spPr>
        <p:txBody>
          <a:bodyPr wrap="square" lIns="1778" tIns="1778" rIns="1778" bIns="1778" rtlCol="0" anchor="ctr">
            <a:normAutofit/>
          </a:bodyPr>
          <a:lstStyle/>
          <a:p>
            <a:pPr marL="0" indent="0" algn="ctr">
              <a:buNone/>
            </a:pPr>
            <a:r>
              <a:rPr lang="en-US" sz="1480" b="1" dirty="0">
                <a:solidFill>
                  <a:srgbClr val="25272B"/>
                </a:solidFill>
                <a:latin typeface="Arial" pitchFamily="34" charset="0"/>
                <a:ea typeface="Arial" pitchFamily="34" charset="-122"/>
                <a:cs typeface="Arial" pitchFamily="34" charset="-120"/>
              </a:rPr>
              <a:t>Effectiveness verified?</a:t>
            </a:r>
            <a:endParaRPr lang="en-US" sz="1480" dirty="0"/>
          </a:p>
        </p:txBody>
      </p:sp>
      <p:sp>
        <p:nvSpPr>
          <p:cNvPr id="16" name="Text 14"/>
          <p:cNvSpPr/>
          <p:nvPr/>
        </p:nvSpPr>
        <p:spPr>
          <a:xfrm>
            <a:off x="777240" y="4160520"/>
            <a:ext cx="4800600" cy="438912"/>
          </a:xfrm>
          <a:prstGeom prst="roundRect">
            <a:avLst/>
          </a:prstGeom>
          <a:solidFill>
            <a:srgbClr val="E8F0F6"/>
          </a:solidFill>
          <a:ln w="12700">
            <a:solidFill>
              <a:srgbClr val="DADDE0"/>
            </a:solidFill>
          </a:ln>
        </p:spPr>
        <p:txBody>
          <a:bodyPr wrap="square" lIns="1778" tIns="1778" rIns="1778" bIns="1778" rtlCol="0" anchor="ctr">
            <a:normAutofit/>
          </a:bodyPr>
          <a:lstStyle/>
          <a:p>
            <a:pPr marL="0" indent="0" algn="ctr">
              <a:buNone/>
            </a:pPr>
            <a:r>
              <a:rPr lang="en-US" sz="1480" b="1" dirty="0">
                <a:solidFill>
                  <a:srgbClr val="25272B"/>
                </a:solidFill>
                <a:latin typeface="Arial" pitchFamily="34" charset="0"/>
                <a:ea typeface="Arial" pitchFamily="34" charset="-122"/>
                <a:cs typeface="Arial" pitchFamily="34" charset="-120"/>
              </a:rPr>
              <a:t>Repeat risk status clear?</a:t>
            </a:r>
            <a:endParaRPr lang="en-US" sz="1480" dirty="0"/>
          </a:p>
        </p:txBody>
      </p:sp>
      <p:sp>
        <p:nvSpPr>
          <p:cNvPr id="17" name="Text 15"/>
          <p:cNvSpPr/>
          <p:nvPr/>
        </p:nvSpPr>
        <p:spPr>
          <a:xfrm>
            <a:off x="6035040" y="4160520"/>
            <a:ext cx="4800600" cy="438912"/>
          </a:xfrm>
          <a:prstGeom prst="roundRect">
            <a:avLst/>
          </a:prstGeom>
          <a:solidFill>
            <a:srgbClr val="E8F2EC"/>
          </a:solidFill>
          <a:ln w="12700">
            <a:solidFill>
              <a:srgbClr val="DADDE0"/>
            </a:solidFill>
          </a:ln>
        </p:spPr>
        <p:txBody>
          <a:bodyPr wrap="square" lIns="1778" tIns="1778" rIns="1778" bIns="1778" rtlCol="0" anchor="ctr">
            <a:normAutofit/>
          </a:bodyPr>
          <a:lstStyle/>
          <a:p>
            <a:pPr marL="0" indent="0" algn="ctr">
              <a:buNone/>
            </a:pPr>
            <a:r>
              <a:rPr lang="en-US" sz="1480" b="1" dirty="0">
                <a:solidFill>
                  <a:srgbClr val="25272B"/>
                </a:solidFill>
                <a:latin typeface="Arial" pitchFamily="34" charset="0"/>
                <a:ea typeface="Arial" pitchFamily="34" charset="-122"/>
                <a:cs typeface="Arial" pitchFamily="34" charset="-120"/>
              </a:rPr>
              <a:t>Where else could this happen?</a:t>
            </a:r>
            <a:endParaRPr lang="en-US" sz="1480" dirty="0"/>
          </a:p>
        </p:txBody>
      </p:sp>
      <p:sp>
        <p:nvSpPr>
          <p:cNvPr id="18" name="Text 16"/>
          <p:cNvSpPr/>
          <p:nvPr/>
        </p:nvSpPr>
        <p:spPr>
          <a:xfrm>
            <a:off x="914400" y="5440680"/>
            <a:ext cx="10332720" cy="566928"/>
          </a:xfrm>
          <a:prstGeom prst="rect">
            <a:avLst/>
          </a:prstGeom>
          <a:solidFill>
            <a:srgbClr val="F6E7E4"/>
          </a:solidFill>
          <a:ln>
            <a:solidFill>
              <a:srgbClr val="FFFFFF">
                <a:alpha val="0"/>
              </a:srgbClr>
            </a:solidFill>
          </a:ln>
        </p:spPr>
        <p:txBody>
          <a:bodyPr wrap="square" lIns="1524" tIns="1524" rIns="1524" bIns="1524" rtlCol="0" anchor="ctr">
            <a:normAutofit/>
          </a:bodyPr>
          <a:lstStyle/>
          <a:p>
            <a:pPr marL="0" indent="0" algn="l">
              <a:buNone/>
            </a:pPr>
            <a:r>
              <a:rPr lang="en-US" sz="1500" b="1" dirty="0">
                <a:solidFill>
                  <a:srgbClr val="B62510"/>
                </a:solidFill>
                <a:latin typeface="Arial" pitchFamily="34" charset="0"/>
                <a:ea typeface="Arial" pitchFamily="34" charset="-122"/>
                <a:cs typeface="Arial" pitchFamily="34" charset="-120"/>
              </a:rPr>
              <a:t>A defensible investigation proves the organization learned, acted, and verified that risk was controlled.</a:t>
            </a:r>
            <a:endParaRPr lang="en-US" sz="15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10896"/>
            <a:ext cx="2926080" cy="219456"/>
          </a:xfrm>
          <a:prstGeom prst="rect">
            <a:avLst/>
          </a:prstGeom>
          <a:solidFill>
            <a:srgbClr val="FFFFFF">
              <a:alpha val="0"/>
            </a:srgbClr>
          </a:solidFill>
          <a:ln>
            <a:solidFill>
              <a:srgbClr val="FFFFFF">
                <a:alpha val="0"/>
              </a:srgbClr>
            </a:solidFill>
          </a:ln>
        </p:spPr>
        <p:txBody>
          <a:bodyPr wrap="square" lIns="1016" tIns="1016" rIns="1016" bIns="1016" rtlCol="0" anchor="t">
            <a:normAutofit/>
          </a:bodyPr>
          <a:lstStyle/>
          <a:p>
            <a:pPr marL="0" indent="0" algn="l">
              <a:buNone/>
            </a:pPr>
            <a:r>
              <a:rPr lang="en-US" sz="1050" b="1" dirty="0">
                <a:solidFill>
                  <a:srgbClr val="B62510"/>
                </a:solidFill>
                <a:latin typeface="Arial" pitchFamily="34" charset="0"/>
                <a:ea typeface="Arial" pitchFamily="34" charset="-122"/>
                <a:cs typeface="Arial" pitchFamily="34" charset="-120"/>
              </a:rPr>
              <a:t>Q&amp;A</a:t>
            </a:r>
            <a:endParaRPr lang="en-US" sz="1050" dirty="0"/>
          </a:p>
        </p:txBody>
      </p:sp>
      <p:sp>
        <p:nvSpPr>
          <p:cNvPr id="3" name="Text 1"/>
          <p:cNvSpPr/>
          <p:nvPr/>
        </p:nvSpPr>
        <p:spPr>
          <a:xfrm>
            <a:off x="502920" y="658368"/>
            <a:ext cx="9692640" cy="530352"/>
          </a:xfrm>
          <a:prstGeom prst="rect">
            <a:avLst/>
          </a:prstGeom>
          <a:solidFill>
            <a:srgbClr val="FFFFFF">
              <a:alpha val="0"/>
            </a:srgbClr>
          </a:solidFill>
          <a:ln>
            <a:solidFill>
              <a:srgbClr val="FFFFFF">
                <a:alpha val="0"/>
              </a:srgbClr>
            </a:solidFill>
          </a:ln>
        </p:spPr>
        <p:txBody>
          <a:bodyPr wrap="square" lIns="0" tIns="0" rIns="0" bIns="0" rtlCol="0" anchor="t">
            <a:normAutofit/>
          </a:bodyPr>
          <a:lstStyle/>
          <a:p>
            <a:pPr marL="0" indent="0" algn="l">
              <a:buNone/>
            </a:pPr>
            <a:r>
              <a:rPr lang="en-US" sz="3000" b="1" dirty="0">
                <a:solidFill>
                  <a:srgbClr val="25272B"/>
                </a:solidFill>
                <a:latin typeface="Arial" pitchFamily="34" charset="0"/>
                <a:ea typeface="Arial" pitchFamily="34" charset="-122"/>
                <a:cs typeface="Arial" pitchFamily="34" charset="-120"/>
              </a:rPr>
              <a:t>Questions and discussion</a:t>
            </a:r>
            <a:endParaRPr lang="en-US" sz="3000" dirty="0"/>
          </a:p>
        </p:txBody>
      </p:sp>
      <p:sp>
        <p:nvSpPr>
          <p:cNvPr id="4" name="Text 2"/>
          <p:cNvSpPr/>
          <p:nvPr/>
        </p:nvSpPr>
        <p:spPr>
          <a:xfrm>
            <a:off x="10625328" y="274320"/>
            <a:ext cx="960120" cy="274320"/>
          </a:xfrm>
          <a:prstGeom prst="roundRect">
            <a:avLst/>
          </a:prstGeom>
          <a:solidFill>
            <a:srgbClr val="B62510"/>
          </a:solidFill>
          <a:ln>
            <a:solidFill>
              <a:srgbClr val="FFFFFF">
                <a:alpha val="0"/>
              </a:srgbClr>
            </a:solidFill>
          </a:ln>
        </p:spPr>
        <p:txBody>
          <a:bodyPr wrap="square" lIns="381" tIns="381" rIns="381" bIns="381" rtlCol="0" anchor="ctr">
            <a:normAutofit/>
          </a:bodyPr>
          <a:lstStyle/>
          <a:p>
            <a:pPr marL="0" indent="0" algn="ctr">
              <a:buNone/>
            </a:pPr>
            <a:r>
              <a:rPr lang="en-US" sz="850" b="1" dirty="0">
                <a:solidFill>
                  <a:srgbClr val="FFFFFF"/>
                </a:solidFill>
                <a:latin typeface="Arial" pitchFamily="34" charset="0"/>
                <a:ea typeface="Arial" pitchFamily="34" charset="-122"/>
                <a:cs typeface="Arial" pitchFamily="34" charset="-120"/>
              </a:rPr>
              <a:t>OHS Insider</a:t>
            </a:r>
            <a:endParaRPr lang="en-US" sz="850" dirty="0"/>
          </a:p>
        </p:txBody>
      </p:sp>
      <p:sp>
        <p:nvSpPr>
          <p:cNvPr id="5" name="Shape 3"/>
          <p:cNvSpPr/>
          <p:nvPr/>
        </p:nvSpPr>
        <p:spPr>
          <a:xfrm>
            <a:off x="0" y="6675120"/>
            <a:ext cx="12191695" cy="182880"/>
          </a:xfrm>
          <a:prstGeom prst="rect">
            <a:avLst/>
          </a:prstGeom>
          <a:solidFill>
            <a:srgbClr val="B62510"/>
          </a:solidFill>
          <a:ln w="12700">
            <a:solidFill>
              <a:srgbClr val="333333">
                <a:alpha val="0"/>
              </a:srgbClr>
            </a:solidFill>
            <a:prstDash val="solid"/>
          </a:ln>
        </p:spPr>
        <p:txBody>
          <a:bodyPr/>
          <a:lstStyle/>
          <a:p>
            <a:endParaRPr lang="en-CA"/>
          </a:p>
        </p:txBody>
      </p:sp>
      <p:sp>
        <p:nvSpPr>
          <p:cNvPr id="6" name="Text 4"/>
          <p:cNvSpPr/>
          <p:nvPr/>
        </p:nvSpPr>
        <p:spPr>
          <a:xfrm>
            <a:off x="402336" y="6473952"/>
            <a:ext cx="10972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l">
              <a:buNone/>
            </a:pPr>
            <a:r>
              <a:rPr lang="en-US" sz="800" dirty="0">
                <a:solidFill>
                  <a:srgbClr val="62666B"/>
                </a:solidFill>
                <a:latin typeface="Arial" pitchFamily="34" charset="0"/>
                <a:ea typeface="Arial" pitchFamily="34" charset="-122"/>
                <a:cs typeface="Arial" pitchFamily="34" charset="-120"/>
              </a:rPr>
              <a:t>OHS Insider</a:t>
            </a:r>
            <a:endParaRPr lang="en-US" sz="800" dirty="0"/>
          </a:p>
        </p:txBody>
      </p:sp>
      <p:sp>
        <p:nvSpPr>
          <p:cNvPr id="7" name="Text 5"/>
          <p:cNvSpPr/>
          <p:nvPr/>
        </p:nvSpPr>
        <p:spPr>
          <a:xfrm>
            <a:off x="11210544" y="6473952"/>
            <a:ext cx="4114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r">
              <a:buNone/>
            </a:pPr>
            <a:r>
              <a:rPr lang="en-US" sz="800" dirty="0">
                <a:solidFill>
                  <a:srgbClr val="62666B"/>
                </a:solidFill>
                <a:latin typeface="Arial" pitchFamily="34" charset="0"/>
                <a:ea typeface="Arial" pitchFamily="34" charset="-122"/>
                <a:cs typeface="Arial" pitchFamily="34" charset="-120"/>
              </a:rPr>
              <a:t>31</a:t>
            </a:r>
            <a:endParaRPr lang="en-US" sz="800" dirty="0"/>
          </a:p>
        </p:txBody>
      </p:sp>
      <p:pic>
        <p:nvPicPr>
          <p:cNvPr id="8" name="Image 0" descr="/mnt/data/wide_industrial_warehouse_scene_with_a_large_empty_batch_1.png"/>
          <p:cNvPicPr>
            <a:picLocks noChangeAspect="1"/>
          </p:cNvPicPr>
          <p:nvPr/>
        </p:nvPicPr>
        <p:blipFill>
          <a:blip r:embed="rId3"/>
          <a:srcRect l="10000" r="-2262"/>
          <a:stretch/>
        </p:blipFill>
        <p:spPr>
          <a:xfrm>
            <a:off x="6400800" y="1463040"/>
            <a:ext cx="4572000" cy="2788920"/>
          </a:xfrm>
          <a:prstGeom prst="rect">
            <a:avLst/>
          </a:prstGeom>
        </p:spPr>
      </p:pic>
      <p:sp>
        <p:nvSpPr>
          <p:cNvPr id="9" name="Text 6"/>
          <p:cNvSpPr/>
          <p:nvPr/>
        </p:nvSpPr>
        <p:spPr>
          <a:xfrm>
            <a:off x="868680" y="1600200"/>
            <a:ext cx="5029200" cy="512064"/>
          </a:xfrm>
          <a:prstGeom prst="roundRect">
            <a:avLst/>
          </a:prstGeom>
          <a:solidFill>
            <a:srgbClr val="E8F0F6"/>
          </a:solidFill>
          <a:ln w="12700">
            <a:solidFill>
              <a:srgbClr val="DADDE0"/>
            </a:solidFill>
          </a:ln>
        </p:spPr>
        <p:txBody>
          <a:bodyPr wrap="square" lIns="1778" tIns="1778" rIns="1778" bIns="1778" rtlCol="0" anchor="ctr">
            <a:normAutofit/>
          </a:bodyPr>
          <a:lstStyle/>
          <a:p>
            <a:pPr marL="0" indent="0" algn="l">
              <a:buNone/>
            </a:pPr>
            <a:r>
              <a:rPr lang="en-US" sz="1550" b="1" dirty="0">
                <a:solidFill>
                  <a:srgbClr val="25272B"/>
                </a:solidFill>
                <a:latin typeface="Arial" pitchFamily="34" charset="0"/>
                <a:ea typeface="Arial" pitchFamily="34" charset="-122"/>
                <a:cs typeface="Arial" pitchFamily="34" charset="-120"/>
              </a:rPr>
              <a:t>1. Where do your investigations most often get stuck?</a:t>
            </a:r>
            <a:endParaRPr lang="en-US" sz="1550" dirty="0"/>
          </a:p>
        </p:txBody>
      </p:sp>
      <p:sp>
        <p:nvSpPr>
          <p:cNvPr id="10" name="Text 7"/>
          <p:cNvSpPr/>
          <p:nvPr/>
        </p:nvSpPr>
        <p:spPr>
          <a:xfrm>
            <a:off x="868680" y="2313432"/>
            <a:ext cx="5029200" cy="512064"/>
          </a:xfrm>
          <a:prstGeom prst="roundRect">
            <a:avLst/>
          </a:prstGeom>
          <a:solidFill>
            <a:srgbClr val="E8F2EC"/>
          </a:solidFill>
          <a:ln w="12700">
            <a:solidFill>
              <a:srgbClr val="DADDE0"/>
            </a:solidFill>
          </a:ln>
        </p:spPr>
        <p:txBody>
          <a:bodyPr wrap="square" lIns="1778" tIns="1778" rIns="1778" bIns="1778" rtlCol="0" anchor="ctr">
            <a:normAutofit/>
          </a:bodyPr>
          <a:lstStyle/>
          <a:p>
            <a:pPr marL="0" indent="0" algn="l">
              <a:buNone/>
            </a:pPr>
            <a:r>
              <a:rPr lang="en-US" sz="1550" b="1" dirty="0">
                <a:solidFill>
                  <a:srgbClr val="25272B"/>
                </a:solidFill>
                <a:latin typeface="Arial" pitchFamily="34" charset="0"/>
                <a:ea typeface="Arial" pitchFamily="34" charset="-122"/>
                <a:cs typeface="Arial" pitchFamily="34" charset="-120"/>
              </a:rPr>
              <a:t>2. Do corrective actions get verified or just marked complete?</a:t>
            </a:r>
            <a:endParaRPr lang="en-US" sz="1550" dirty="0"/>
          </a:p>
        </p:txBody>
      </p:sp>
      <p:sp>
        <p:nvSpPr>
          <p:cNvPr id="11" name="Text 8"/>
          <p:cNvSpPr/>
          <p:nvPr/>
        </p:nvSpPr>
        <p:spPr>
          <a:xfrm>
            <a:off x="868680" y="3026664"/>
            <a:ext cx="5029200" cy="512064"/>
          </a:xfrm>
          <a:prstGeom prst="roundRect">
            <a:avLst/>
          </a:prstGeom>
          <a:solidFill>
            <a:srgbClr val="E8F0F6"/>
          </a:solidFill>
          <a:ln w="12700">
            <a:solidFill>
              <a:srgbClr val="DADDE0"/>
            </a:solidFill>
          </a:ln>
        </p:spPr>
        <p:txBody>
          <a:bodyPr wrap="square" lIns="1778" tIns="1778" rIns="1778" bIns="1778" rtlCol="0" anchor="ctr">
            <a:normAutofit/>
          </a:bodyPr>
          <a:lstStyle/>
          <a:p>
            <a:pPr marL="0" indent="0" algn="l">
              <a:buNone/>
            </a:pPr>
            <a:r>
              <a:rPr lang="en-US" sz="1550" b="1" dirty="0">
                <a:solidFill>
                  <a:srgbClr val="25272B"/>
                </a:solidFill>
                <a:latin typeface="Arial" pitchFamily="34" charset="0"/>
                <a:ea typeface="Arial" pitchFamily="34" charset="-122"/>
                <a:cs typeface="Arial" pitchFamily="34" charset="-120"/>
              </a:rPr>
              <a:t>3. Are near misses escalated by credible potential severity?</a:t>
            </a:r>
            <a:endParaRPr lang="en-US" sz="1550" dirty="0"/>
          </a:p>
        </p:txBody>
      </p:sp>
      <p:sp>
        <p:nvSpPr>
          <p:cNvPr id="12" name="Text 9"/>
          <p:cNvSpPr/>
          <p:nvPr/>
        </p:nvSpPr>
        <p:spPr>
          <a:xfrm>
            <a:off x="868680" y="3739896"/>
            <a:ext cx="5029200" cy="512064"/>
          </a:xfrm>
          <a:prstGeom prst="roundRect">
            <a:avLst/>
          </a:prstGeom>
          <a:solidFill>
            <a:srgbClr val="E8F2EC"/>
          </a:solidFill>
          <a:ln w="12700">
            <a:solidFill>
              <a:srgbClr val="DADDE0"/>
            </a:solidFill>
          </a:ln>
        </p:spPr>
        <p:txBody>
          <a:bodyPr wrap="square" lIns="1778" tIns="1778" rIns="1778" bIns="1778" rtlCol="0" anchor="ctr">
            <a:normAutofit/>
          </a:bodyPr>
          <a:lstStyle/>
          <a:p>
            <a:pPr marL="0" indent="0" algn="l">
              <a:buNone/>
            </a:pPr>
            <a:r>
              <a:rPr lang="en-US" sz="1550" b="1" dirty="0">
                <a:solidFill>
                  <a:srgbClr val="25272B"/>
                </a:solidFill>
                <a:latin typeface="Arial" pitchFamily="34" charset="0"/>
                <a:ea typeface="Arial" pitchFamily="34" charset="-122"/>
                <a:cs typeface="Arial" pitchFamily="34" charset="-120"/>
              </a:rPr>
              <a:t>4. Could your current incident file withstand review after a repeat event?</a:t>
            </a:r>
            <a:endParaRPr lang="en-US" sz="1550" dirty="0"/>
          </a:p>
        </p:txBody>
      </p:sp>
      <p:sp>
        <p:nvSpPr>
          <p:cNvPr id="13" name="Text 10"/>
          <p:cNvSpPr/>
          <p:nvPr/>
        </p:nvSpPr>
        <p:spPr>
          <a:xfrm>
            <a:off x="7132320" y="4754880"/>
            <a:ext cx="3108960" cy="685800"/>
          </a:xfrm>
          <a:prstGeom prst="roundRect">
            <a:avLst/>
          </a:prstGeom>
          <a:solidFill>
            <a:srgbClr val="F6E7E4"/>
          </a:solidFill>
          <a:ln w="12700">
            <a:solidFill>
              <a:srgbClr val="DADDE0"/>
            </a:solidFill>
          </a:ln>
        </p:spPr>
        <p:txBody>
          <a:bodyPr wrap="square" lIns="1778" tIns="1778" rIns="1778" bIns="1778" rtlCol="0" anchor="ctr">
            <a:normAutofit/>
          </a:bodyPr>
          <a:lstStyle/>
          <a:p>
            <a:pPr marL="0" indent="0" algn="ctr">
              <a:buNone/>
            </a:pPr>
            <a:r>
              <a:rPr lang="en-US" sz="2800" b="1" dirty="0">
                <a:solidFill>
                  <a:srgbClr val="B62510"/>
                </a:solidFill>
                <a:latin typeface="Arial" pitchFamily="34" charset="0"/>
                <a:ea typeface="Arial" pitchFamily="34" charset="-122"/>
                <a:cs typeface="Arial" pitchFamily="34" charset="-120"/>
              </a:rPr>
              <a:t>Thank you</a:t>
            </a:r>
            <a:endParaRPr lang="en-US" sz="2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10896"/>
            <a:ext cx="2926080" cy="219456"/>
          </a:xfrm>
          <a:prstGeom prst="rect">
            <a:avLst/>
          </a:prstGeom>
          <a:solidFill>
            <a:srgbClr val="FFFFFF">
              <a:alpha val="0"/>
            </a:srgbClr>
          </a:solidFill>
          <a:ln>
            <a:solidFill>
              <a:srgbClr val="FFFFFF">
                <a:alpha val="0"/>
              </a:srgbClr>
            </a:solidFill>
          </a:ln>
        </p:spPr>
        <p:txBody>
          <a:bodyPr wrap="square" lIns="1016" tIns="1016" rIns="1016" bIns="1016" rtlCol="0" anchor="t">
            <a:normAutofit/>
          </a:bodyPr>
          <a:lstStyle/>
          <a:p>
            <a:pPr marL="0" indent="0" algn="l">
              <a:buNone/>
            </a:pPr>
            <a:r>
              <a:rPr lang="en-US" sz="1050" b="1" dirty="0">
                <a:solidFill>
                  <a:srgbClr val="B62510"/>
                </a:solidFill>
                <a:latin typeface="Arial" pitchFamily="34" charset="0"/>
                <a:ea typeface="Arial" pitchFamily="34" charset="-122"/>
                <a:cs typeface="Arial" pitchFamily="34" charset="-120"/>
              </a:rPr>
              <a:t>REFERENCES</a:t>
            </a:r>
            <a:endParaRPr lang="en-US" sz="1050" dirty="0"/>
          </a:p>
        </p:txBody>
      </p:sp>
      <p:sp>
        <p:nvSpPr>
          <p:cNvPr id="3" name="Text 1"/>
          <p:cNvSpPr/>
          <p:nvPr/>
        </p:nvSpPr>
        <p:spPr>
          <a:xfrm>
            <a:off x="502920" y="658368"/>
            <a:ext cx="9692640" cy="530352"/>
          </a:xfrm>
          <a:prstGeom prst="rect">
            <a:avLst/>
          </a:prstGeom>
          <a:solidFill>
            <a:srgbClr val="FFFFFF">
              <a:alpha val="0"/>
            </a:srgbClr>
          </a:solidFill>
          <a:ln>
            <a:solidFill>
              <a:srgbClr val="FFFFFF">
                <a:alpha val="0"/>
              </a:srgbClr>
            </a:solidFill>
          </a:ln>
        </p:spPr>
        <p:txBody>
          <a:bodyPr wrap="square" lIns="0" tIns="0" rIns="0" bIns="0" rtlCol="0" anchor="t">
            <a:normAutofit/>
          </a:bodyPr>
          <a:lstStyle/>
          <a:p>
            <a:pPr marL="0" indent="0" algn="l">
              <a:buNone/>
            </a:pPr>
            <a:r>
              <a:rPr lang="en-US" sz="2800" b="1" dirty="0">
                <a:solidFill>
                  <a:srgbClr val="25272B"/>
                </a:solidFill>
                <a:latin typeface="Arial" pitchFamily="34" charset="0"/>
                <a:ea typeface="Arial" pitchFamily="34" charset="-122"/>
                <a:cs typeface="Arial" pitchFamily="34" charset="-120"/>
              </a:rPr>
              <a:t>Selected sources and framework inputs</a:t>
            </a:r>
            <a:endParaRPr lang="en-US" sz="2800" dirty="0"/>
          </a:p>
        </p:txBody>
      </p:sp>
      <p:sp>
        <p:nvSpPr>
          <p:cNvPr id="4" name="Text 2"/>
          <p:cNvSpPr/>
          <p:nvPr/>
        </p:nvSpPr>
        <p:spPr>
          <a:xfrm>
            <a:off x="10625328" y="274320"/>
            <a:ext cx="960120" cy="274320"/>
          </a:xfrm>
          <a:prstGeom prst="roundRect">
            <a:avLst/>
          </a:prstGeom>
          <a:solidFill>
            <a:srgbClr val="B62510"/>
          </a:solidFill>
          <a:ln>
            <a:solidFill>
              <a:srgbClr val="FFFFFF">
                <a:alpha val="0"/>
              </a:srgbClr>
            </a:solidFill>
          </a:ln>
        </p:spPr>
        <p:txBody>
          <a:bodyPr wrap="square" lIns="381" tIns="381" rIns="381" bIns="381" rtlCol="0" anchor="ctr">
            <a:normAutofit/>
          </a:bodyPr>
          <a:lstStyle/>
          <a:p>
            <a:pPr marL="0" indent="0" algn="ctr">
              <a:buNone/>
            </a:pPr>
            <a:r>
              <a:rPr lang="en-US" sz="850" b="1" dirty="0">
                <a:solidFill>
                  <a:srgbClr val="FFFFFF"/>
                </a:solidFill>
                <a:latin typeface="Arial" pitchFamily="34" charset="0"/>
                <a:ea typeface="Arial" pitchFamily="34" charset="-122"/>
                <a:cs typeface="Arial" pitchFamily="34" charset="-120"/>
              </a:rPr>
              <a:t>OHS Insider</a:t>
            </a:r>
            <a:endParaRPr lang="en-US" sz="850" dirty="0"/>
          </a:p>
        </p:txBody>
      </p:sp>
      <p:sp>
        <p:nvSpPr>
          <p:cNvPr id="5" name="Shape 3"/>
          <p:cNvSpPr/>
          <p:nvPr/>
        </p:nvSpPr>
        <p:spPr>
          <a:xfrm>
            <a:off x="0" y="6675120"/>
            <a:ext cx="12191695" cy="182880"/>
          </a:xfrm>
          <a:prstGeom prst="rect">
            <a:avLst/>
          </a:prstGeom>
          <a:solidFill>
            <a:srgbClr val="B62510"/>
          </a:solidFill>
          <a:ln w="12700">
            <a:solidFill>
              <a:srgbClr val="333333">
                <a:alpha val="0"/>
              </a:srgbClr>
            </a:solidFill>
            <a:prstDash val="solid"/>
          </a:ln>
        </p:spPr>
        <p:txBody>
          <a:bodyPr/>
          <a:lstStyle/>
          <a:p>
            <a:endParaRPr lang="en-CA"/>
          </a:p>
        </p:txBody>
      </p:sp>
      <p:sp>
        <p:nvSpPr>
          <p:cNvPr id="6" name="Text 4"/>
          <p:cNvSpPr/>
          <p:nvPr/>
        </p:nvSpPr>
        <p:spPr>
          <a:xfrm>
            <a:off x="402336" y="6473952"/>
            <a:ext cx="10972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l">
              <a:buNone/>
            </a:pPr>
            <a:r>
              <a:rPr lang="en-US" sz="800" dirty="0">
                <a:solidFill>
                  <a:srgbClr val="62666B"/>
                </a:solidFill>
                <a:latin typeface="Arial" pitchFamily="34" charset="0"/>
                <a:ea typeface="Arial" pitchFamily="34" charset="-122"/>
                <a:cs typeface="Arial" pitchFamily="34" charset="-120"/>
              </a:rPr>
              <a:t>OHS Insider</a:t>
            </a:r>
            <a:endParaRPr lang="en-US" sz="800" dirty="0"/>
          </a:p>
        </p:txBody>
      </p:sp>
      <p:sp>
        <p:nvSpPr>
          <p:cNvPr id="7" name="Text 5"/>
          <p:cNvSpPr/>
          <p:nvPr/>
        </p:nvSpPr>
        <p:spPr>
          <a:xfrm>
            <a:off x="11210544" y="6473952"/>
            <a:ext cx="4114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r">
              <a:buNone/>
            </a:pPr>
            <a:r>
              <a:rPr lang="en-US" sz="800" dirty="0">
                <a:solidFill>
                  <a:srgbClr val="62666B"/>
                </a:solidFill>
                <a:latin typeface="Arial" pitchFamily="34" charset="0"/>
                <a:ea typeface="Arial" pitchFamily="34" charset="-122"/>
                <a:cs typeface="Arial" pitchFamily="34" charset="-120"/>
              </a:rPr>
              <a:t>32</a:t>
            </a:r>
            <a:endParaRPr lang="en-US" sz="800" dirty="0"/>
          </a:p>
        </p:txBody>
      </p:sp>
      <p:sp>
        <p:nvSpPr>
          <p:cNvPr id="8" name="Text 6"/>
          <p:cNvSpPr/>
          <p:nvPr/>
        </p:nvSpPr>
        <p:spPr>
          <a:xfrm>
            <a:off x="868680" y="1508760"/>
            <a:ext cx="9966960" cy="384048"/>
          </a:xfrm>
          <a:prstGeom prst="roundRect">
            <a:avLst/>
          </a:prstGeom>
          <a:solidFill>
            <a:srgbClr val="FFFFFF"/>
          </a:solidFill>
          <a:ln w="12700">
            <a:solidFill>
              <a:srgbClr val="DADDE0"/>
            </a:solidFill>
          </a:ln>
        </p:spPr>
        <p:txBody>
          <a:bodyPr wrap="square" lIns="1778" tIns="1778" rIns="1778" bIns="1778" rtlCol="0" anchor="ctr">
            <a:normAutofit/>
          </a:bodyPr>
          <a:lstStyle/>
          <a:p>
            <a:pPr marL="0" indent="0" algn="l">
              <a:buNone/>
            </a:pPr>
            <a:r>
              <a:rPr lang="en-US" sz="1450" dirty="0">
                <a:solidFill>
                  <a:srgbClr val="25272B"/>
                </a:solidFill>
                <a:latin typeface="Arial" pitchFamily="34" charset="0"/>
                <a:ea typeface="Arial" pitchFamily="34" charset="-122"/>
                <a:cs typeface="Arial" pitchFamily="34" charset="-120"/>
              </a:rPr>
              <a:t>OHS Insider special report  Why Investigations Fail to Prevent Repeat Incidents</a:t>
            </a:r>
            <a:endParaRPr lang="en-US" sz="1450" dirty="0"/>
          </a:p>
        </p:txBody>
      </p:sp>
      <p:sp>
        <p:nvSpPr>
          <p:cNvPr id="9" name="Text 7"/>
          <p:cNvSpPr/>
          <p:nvPr/>
        </p:nvSpPr>
        <p:spPr>
          <a:xfrm>
            <a:off x="868680" y="2075688"/>
            <a:ext cx="9966960" cy="384048"/>
          </a:xfrm>
          <a:prstGeom prst="roundRect">
            <a:avLst/>
          </a:prstGeom>
          <a:solidFill>
            <a:srgbClr val="FFFFFF"/>
          </a:solidFill>
          <a:ln w="12700">
            <a:solidFill>
              <a:srgbClr val="DADDE0"/>
            </a:solidFill>
          </a:ln>
        </p:spPr>
        <p:txBody>
          <a:bodyPr wrap="square" lIns="1778" tIns="1778" rIns="1778" bIns="1778" rtlCol="0" anchor="ctr">
            <a:normAutofit/>
          </a:bodyPr>
          <a:lstStyle/>
          <a:p>
            <a:pPr marL="0" indent="0" algn="l">
              <a:buNone/>
            </a:pPr>
            <a:r>
              <a:rPr lang="en-US" sz="1450" dirty="0">
                <a:solidFill>
                  <a:srgbClr val="25272B"/>
                </a:solidFill>
                <a:latin typeface="Arial" pitchFamily="34" charset="0"/>
                <a:ea typeface="Arial" pitchFamily="34" charset="-122"/>
                <a:cs typeface="Arial" pitchFamily="34" charset="-120"/>
              </a:rPr>
              <a:t>CCOHS incident investigation guidance</a:t>
            </a:r>
            <a:endParaRPr lang="en-US" sz="1450" dirty="0"/>
          </a:p>
        </p:txBody>
      </p:sp>
      <p:sp>
        <p:nvSpPr>
          <p:cNvPr id="10" name="Text 8"/>
          <p:cNvSpPr/>
          <p:nvPr/>
        </p:nvSpPr>
        <p:spPr>
          <a:xfrm>
            <a:off x="868680" y="2642616"/>
            <a:ext cx="9966960" cy="384048"/>
          </a:xfrm>
          <a:prstGeom prst="roundRect">
            <a:avLst/>
          </a:prstGeom>
          <a:solidFill>
            <a:srgbClr val="FFFFFF"/>
          </a:solidFill>
          <a:ln w="12700">
            <a:solidFill>
              <a:srgbClr val="DADDE0"/>
            </a:solidFill>
          </a:ln>
        </p:spPr>
        <p:txBody>
          <a:bodyPr wrap="square" lIns="1778" tIns="1778" rIns="1778" bIns="1778" rtlCol="0" anchor="ctr">
            <a:normAutofit/>
          </a:bodyPr>
          <a:lstStyle/>
          <a:p>
            <a:pPr marL="0" indent="0" algn="l">
              <a:buNone/>
            </a:pPr>
            <a:r>
              <a:rPr lang="en-US" sz="1450" dirty="0">
                <a:solidFill>
                  <a:srgbClr val="25272B"/>
                </a:solidFill>
                <a:latin typeface="Arial" pitchFamily="34" charset="0"/>
                <a:ea typeface="Arial" pitchFamily="34" charset="-122"/>
                <a:cs typeface="Arial" pitchFamily="34" charset="-120"/>
              </a:rPr>
              <a:t>CCOHS due diligence guidance</a:t>
            </a:r>
            <a:endParaRPr lang="en-US" sz="1450" dirty="0"/>
          </a:p>
        </p:txBody>
      </p:sp>
      <p:sp>
        <p:nvSpPr>
          <p:cNvPr id="11" name="Text 9"/>
          <p:cNvSpPr/>
          <p:nvPr/>
        </p:nvSpPr>
        <p:spPr>
          <a:xfrm>
            <a:off x="868680" y="3209544"/>
            <a:ext cx="9966960" cy="384048"/>
          </a:xfrm>
          <a:prstGeom prst="roundRect">
            <a:avLst/>
          </a:prstGeom>
          <a:solidFill>
            <a:srgbClr val="FFFFFF"/>
          </a:solidFill>
          <a:ln w="12700">
            <a:solidFill>
              <a:srgbClr val="DADDE0"/>
            </a:solidFill>
          </a:ln>
        </p:spPr>
        <p:txBody>
          <a:bodyPr wrap="square" lIns="1778" tIns="1778" rIns="1778" bIns="1778" rtlCol="0" anchor="ctr">
            <a:normAutofit/>
          </a:bodyPr>
          <a:lstStyle/>
          <a:p>
            <a:pPr marL="0" indent="0" algn="l">
              <a:buNone/>
            </a:pPr>
            <a:r>
              <a:rPr lang="en-US" sz="1450" dirty="0">
                <a:solidFill>
                  <a:srgbClr val="25272B"/>
                </a:solidFill>
                <a:latin typeface="Arial" pitchFamily="34" charset="0"/>
                <a:ea typeface="Arial" pitchFamily="34" charset="-122"/>
                <a:cs typeface="Arial" pitchFamily="34" charset="-120"/>
              </a:rPr>
              <a:t>WorkSafeBC employer incident investigation guidance</a:t>
            </a:r>
            <a:endParaRPr lang="en-US" sz="1450" dirty="0"/>
          </a:p>
        </p:txBody>
      </p:sp>
      <p:sp>
        <p:nvSpPr>
          <p:cNvPr id="12" name="Text 10"/>
          <p:cNvSpPr/>
          <p:nvPr/>
        </p:nvSpPr>
        <p:spPr>
          <a:xfrm>
            <a:off x="868680" y="3776472"/>
            <a:ext cx="9966960" cy="384048"/>
          </a:xfrm>
          <a:prstGeom prst="roundRect">
            <a:avLst/>
          </a:prstGeom>
          <a:solidFill>
            <a:srgbClr val="FFFFFF"/>
          </a:solidFill>
          <a:ln w="12700">
            <a:solidFill>
              <a:srgbClr val="DADDE0"/>
            </a:solidFill>
          </a:ln>
        </p:spPr>
        <p:txBody>
          <a:bodyPr wrap="square" lIns="1778" tIns="1778" rIns="1778" bIns="1778" rtlCol="0" anchor="ctr">
            <a:normAutofit/>
          </a:bodyPr>
          <a:lstStyle/>
          <a:p>
            <a:pPr marL="0" indent="0" algn="l">
              <a:buNone/>
            </a:pPr>
            <a:r>
              <a:rPr lang="en-US" sz="1450" dirty="0">
                <a:solidFill>
                  <a:srgbClr val="25272B"/>
                </a:solidFill>
                <a:latin typeface="Arial" pitchFamily="34" charset="0"/>
                <a:ea typeface="Arial" pitchFamily="34" charset="-122"/>
                <a:cs typeface="Arial" pitchFamily="34" charset="-120"/>
              </a:rPr>
              <a:t>WorkSafe Saskatchewan incident investigation guidance</a:t>
            </a:r>
            <a:endParaRPr lang="en-US" sz="1450" dirty="0"/>
          </a:p>
        </p:txBody>
      </p:sp>
      <p:sp>
        <p:nvSpPr>
          <p:cNvPr id="13" name="Text 11"/>
          <p:cNvSpPr/>
          <p:nvPr/>
        </p:nvSpPr>
        <p:spPr>
          <a:xfrm>
            <a:off x="868680" y="4343400"/>
            <a:ext cx="9966960" cy="384048"/>
          </a:xfrm>
          <a:prstGeom prst="roundRect">
            <a:avLst/>
          </a:prstGeom>
          <a:solidFill>
            <a:srgbClr val="FFFFFF"/>
          </a:solidFill>
          <a:ln w="12700">
            <a:solidFill>
              <a:srgbClr val="DADDE0"/>
            </a:solidFill>
          </a:ln>
        </p:spPr>
        <p:txBody>
          <a:bodyPr wrap="square" lIns="1778" tIns="1778" rIns="1778" bIns="1778" rtlCol="0" anchor="ctr">
            <a:normAutofit/>
          </a:bodyPr>
          <a:lstStyle/>
          <a:p>
            <a:pPr marL="0" indent="0" algn="l">
              <a:buNone/>
            </a:pPr>
            <a:r>
              <a:rPr lang="en-US" sz="1450" dirty="0">
                <a:solidFill>
                  <a:srgbClr val="25272B"/>
                </a:solidFill>
                <a:latin typeface="Arial" pitchFamily="34" charset="0"/>
                <a:ea typeface="Arial" pitchFamily="34" charset="-122"/>
                <a:cs typeface="Arial" pitchFamily="34" charset="-120"/>
              </a:rPr>
              <a:t>R. v. Kazenelson and related Metron case commentary</a:t>
            </a:r>
            <a:endParaRPr lang="en-US" sz="1450" dirty="0"/>
          </a:p>
        </p:txBody>
      </p:sp>
      <p:sp>
        <p:nvSpPr>
          <p:cNvPr id="14" name="Text 12"/>
          <p:cNvSpPr/>
          <p:nvPr/>
        </p:nvSpPr>
        <p:spPr>
          <a:xfrm>
            <a:off x="914400" y="5440680"/>
            <a:ext cx="10332720" cy="502920"/>
          </a:xfrm>
          <a:prstGeom prst="rect">
            <a:avLst/>
          </a:prstGeom>
          <a:solidFill>
            <a:srgbClr val="F6E7E4"/>
          </a:solidFill>
          <a:ln>
            <a:solidFill>
              <a:srgbClr val="FFFFFF">
                <a:alpha val="0"/>
              </a:srgbClr>
            </a:solidFill>
          </a:ln>
        </p:spPr>
        <p:txBody>
          <a:bodyPr wrap="square" lIns="1524" tIns="1524" rIns="1524" bIns="1524" rtlCol="0" anchor="ctr">
            <a:normAutofit/>
          </a:bodyPr>
          <a:lstStyle/>
          <a:p>
            <a:pPr marL="0" indent="0" algn="l">
              <a:buNone/>
            </a:pPr>
            <a:r>
              <a:rPr lang="en-US" sz="1400" b="1" dirty="0">
                <a:solidFill>
                  <a:srgbClr val="B62510"/>
                </a:solidFill>
                <a:latin typeface="Arial" pitchFamily="34" charset="0"/>
                <a:ea typeface="Arial" pitchFamily="34" charset="-122"/>
                <a:cs typeface="Arial" pitchFamily="34" charset="-120"/>
              </a:rPr>
              <a:t>Note  This presentation is a practical safety-management resource, not legal advice.</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10896"/>
            <a:ext cx="2926080" cy="219456"/>
          </a:xfrm>
          <a:prstGeom prst="rect">
            <a:avLst/>
          </a:prstGeom>
          <a:solidFill>
            <a:srgbClr val="FFFFFF">
              <a:alpha val="0"/>
            </a:srgbClr>
          </a:solidFill>
          <a:ln>
            <a:solidFill>
              <a:srgbClr val="FFFFFF">
                <a:alpha val="0"/>
              </a:srgbClr>
            </a:solidFill>
          </a:ln>
        </p:spPr>
        <p:txBody>
          <a:bodyPr wrap="square" lIns="1016" tIns="1016" rIns="1016" bIns="1016" rtlCol="0" anchor="t">
            <a:normAutofit/>
          </a:bodyPr>
          <a:lstStyle/>
          <a:p>
            <a:pPr marL="0" indent="0" algn="l">
              <a:buNone/>
            </a:pPr>
            <a:r>
              <a:rPr lang="en-US" sz="1050" b="1" dirty="0">
                <a:solidFill>
                  <a:srgbClr val="B62510"/>
                </a:solidFill>
                <a:latin typeface="Arial" pitchFamily="34" charset="0"/>
                <a:ea typeface="Arial" pitchFamily="34" charset="-122"/>
                <a:cs typeface="Arial" pitchFamily="34" charset="-120"/>
              </a:rPr>
              <a:t>INVESTIGATION MINDSET</a:t>
            </a:r>
            <a:endParaRPr lang="en-US" sz="1050" dirty="0"/>
          </a:p>
        </p:txBody>
      </p:sp>
      <p:sp>
        <p:nvSpPr>
          <p:cNvPr id="3" name="Text 1"/>
          <p:cNvSpPr/>
          <p:nvPr/>
        </p:nvSpPr>
        <p:spPr>
          <a:xfrm>
            <a:off x="502920" y="658368"/>
            <a:ext cx="9692640" cy="530352"/>
          </a:xfrm>
          <a:prstGeom prst="rect">
            <a:avLst/>
          </a:prstGeom>
          <a:solidFill>
            <a:srgbClr val="FFFFFF">
              <a:alpha val="0"/>
            </a:srgbClr>
          </a:solidFill>
          <a:ln>
            <a:solidFill>
              <a:srgbClr val="FFFFFF">
                <a:alpha val="0"/>
              </a:srgbClr>
            </a:solidFill>
          </a:ln>
        </p:spPr>
        <p:txBody>
          <a:bodyPr wrap="square" lIns="0" tIns="0" rIns="0" bIns="0" rtlCol="0" anchor="t">
            <a:normAutofit/>
          </a:bodyPr>
          <a:lstStyle/>
          <a:p>
            <a:pPr marL="0" indent="0" algn="l">
              <a:buNone/>
            </a:pPr>
            <a:r>
              <a:rPr lang="en-US" sz="2800" b="1" dirty="0">
                <a:solidFill>
                  <a:srgbClr val="25272B"/>
                </a:solidFill>
                <a:latin typeface="Arial" pitchFamily="34" charset="0"/>
                <a:ea typeface="Arial" pitchFamily="34" charset="-122"/>
                <a:cs typeface="Arial" pitchFamily="34" charset="-120"/>
              </a:rPr>
              <a:t>An investigation is a control cycle, not a form</a:t>
            </a:r>
            <a:endParaRPr lang="en-US" sz="2800" dirty="0"/>
          </a:p>
        </p:txBody>
      </p:sp>
      <p:sp>
        <p:nvSpPr>
          <p:cNvPr id="4" name="Text 2"/>
          <p:cNvSpPr/>
          <p:nvPr/>
        </p:nvSpPr>
        <p:spPr>
          <a:xfrm>
            <a:off x="10625328" y="274320"/>
            <a:ext cx="960120" cy="274320"/>
          </a:xfrm>
          <a:prstGeom prst="roundRect">
            <a:avLst/>
          </a:prstGeom>
          <a:solidFill>
            <a:srgbClr val="B62510"/>
          </a:solidFill>
          <a:ln>
            <a:solidFill>
              <a:srgbClr val="FFFFFF">
                <a:alpha val="0"/>
              </a:srgbClr>
            </a:solidFill>
          </a:ln>
        </p:spPr>
        <p:txBody>
          <a:bodyPr wrap="square" lIns="381" tIns="381" rIns="381" bIns="381" rtlCol="0" anchor="ctr">
            <a:normAutofit/>
          </a:bodyPr>
          <a:lstStyle/>
          <a:p>
            <a:pPr marL="0" indent="0" algn="ctr">
              <a:buNone/>
            </a:pPr>
            <a:r>
              <a:rPr lang="en-US" sz="850" b="1" dirty="0">
                <a:solidFill>
                  <a:srgbClr val="FFFFFF"/>
                </a:solidFill>
                <a:latin typeface="Arial" pitchFamily="34" charset="0"/>
                <a:ea typeface="Arial" pitchFamily="34" charset="-122"/>
                <a:cs typeface="Arial" pitchFamily="34" charset="-120"/>
              </a:rPr>
              <a:t>OHS Insider</a:t>
            </a:r>
            <a:endParaRPr lang="en-US" sz="850" dirty="0"/>
          </a:p>
        </p:txBody>
      </p:sp>
      <p:sp>
        <p:nvSpPr>
          <p:cNvPr id="5" name="Shape 3"/>
          <p:cNvSpPr/>
          <p:nvPr/>
        </p:nvSpPr>
        <p:spPr>
          <a:xfrm>
            <a:off x="0" y="6675120"/>
            <a:ext cx="12191695" cy="182880"/>
          </a:xfrm>
          <a:prstGeom prst="rect">
            <a:avLst/>
          </a:prstGeom>
          <a:solidFill>
            <a:srgbClr val="B62510"/>
          </a:solidFill>
          <a:ln w="12700">
            <a:solidFill>
              <a:srgbClr val="333333">
                <a:alpha val="0"/>
              </a:srgbClr>
            </a:solidFill>
            <a:prstDash val="solid"/>
          </a:ln>
        </p:spPr>
        <p:txBody>
          <a:bodyPr/>
          <a:lstStyle/>
          <a:p>
            <a:endParaRPr lang="en-CA"/>
          </a:p>
        </p:txBody>
      </p:sp>
      <p:sp>
        <p:nvSpPr>
          <p:cNvPr id="6" name="Text 4"/>
          <p:cNvSpPr/>
          <p:nvPr/>
        </p:nvSpPr>
        <p:spPr>
          <a:xfrm>
            <a:off x="402336" y="6473952"/>
            <a:ext cx="10972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l">
              <a:buNone/>
            </a:pPr>
            <a:r>
              <a:rPr lang="en-US" sz="800" dirty="0">
                <a:solidFill>
                  <a:srgbClr val="62666B"/>
                </a:solidFill>
                <a:latin typeface="Arial" pitchFamily="34" charset="0"/>
                <a:ea typeface="Arial" pitchFamily="34" charset="-122"/>
                <a:cs typeface="Arial" pitchFamily="34" charset="-120"/>
              </a:rPr>
              <a:t>OHS Insider</a:t>
            </a:r>
            <a:endParaRPr lang="en-US" sz="800" dirty="0"/>
          </a:p>
        </p:txBody>
      </p:sp>
      <p:sp>
        <p:nvSpPr>
          <p:cNvPr id="7" name="Text 5"/>
          <p:cNvSpPr/>
          <p:nvPr/>
        </p:nvSpPr>
        <p:spPr>
          <a:xfrm>
            <a:off x="11210544" y="6473952"/>
            <a:ext cx="4114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r">
              <a:buNone/>
            </a:pPr>
            <a:r>
              <a:rPr lang="en-US" sz="800" dirty="0">
                <a:solidFill>
                  <a:srgbClr val="62666B"/>
                </a:solidFill>
                <a:latin typeface="Arial" pitchFamily="34" charset="0"/>
                <a:ea typeface="Arial" pitchFamily="34" charset="-122"/>
                <a:cs typeface="Arial" pitchFamily="34" charset="-120"/>
              </a:rPr>
              <a:t>4</a:t>
            </a:r>
            <a:endParaRPr lang="en-US" sz="800" dirty="0"/>
          </a:p>
        </p:txBody>
      </p:sp>
      <p:sp>
        <p:nvSpPr>
          <p:cNvPr id="8" name="Text 6"/>
          <p:cNvSpPr/>
          <p:nvPr/>
        </p:nvSpPr>
        <p:spPr>
          <a:xfrm>
            <a:off x="914400" y="2194560"/>
            <a:ext cx="2057400" cy="1005840"/>
          </a:xfrm>
          <a:prstGeom prst="roundRect">
            <a:avLst/>
          </a:prstGeom>
          <a:solidFill>
            <a:srgbClr val="ECEDEF"/>
          </a:solidFill>
          <a:ln w="12700">
            <a:solidFill>
              <a:srgbClr val="DADDE0"/>
            </a:solidFill>
          </a:ln>
        </p:spPr>
        <p:txBody>
          <a:bodyPr wrap="square" lIns="1778" tIns="1778" rIns="1778" bIns="1778" rtlCol="0" anchor="ctr">
            <a:normAutofit/>
          </a:bodyPr>
          <a:lstStyle/>
          <a:p>
            <a:pPr marL="0" indent="0" algn="ctr">
              <a:buNone/>
            </a:pPr>
            <a:r>
              <a:rPr lang="en-US" sz="2200" b="1" dirty="0">
                <a:solidFill>
                  <a:srgbClr val="4E5662"/>
                </a:solidFill>
                <a:latin typeface="Arial" pitchFamily="34" charset="0"/>
                <a:ea typeface="Arial" pitchFamily="34" charset="-122"/>
                <a:cs typeface="Arial" pitchFamily="34" charset="-120"/>
              </a:rPr>
              <a:t>Report</a:t>
            </a:r>
            <a:endParaRPr lang="en-US" sz="2200" dirty="0"/>
          </a:p>
          <a:p>
            <a:pPr marL="0" indent="0" algn="ctr">
              <a:buNone/>
            </a:pPr>
            <a:r>
              <a:rPr lang="en-US" sz="2200" b="1" dirty="0">
                <a:solidFill>
                  <a:srgbClr val="4E5662"/>
                </a:solidFill>
                <a:latin typeface="Arial" pitchFamily="34" charset="0"/>
                <a:ea typeface="Arial" pitchFamily="34" charset="-122"/>
                <a:cs typeface="Arial" pitchFamily="34" charset="-120"/>
              </a:rPr>
              <a:t>Capture facts</a:t>
            </a:r>
            <a:endParaRPr lang="en-US" sz="2200" dirty="0"/>
          </a:p>
        </p:txBody>
      </p:sp>
      <p:sp>
        <p:nvSpPr>
          <p:cNvPr id="9" name="Text 7"/>
          <p:cNvSpPr/>
          <p:nvPr/>
        </p:nvSpPr>
        <p:spPr>
          <a:xfrm>
            <a:off x="3127248" y="2331720"/>
            <a:ext cx="320040" cy="365760"/>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ctr">
              <a:buNone/>
            </a:pPr>
            <a:r>
              <a:rPr lang="en-US" sz="3200" b="1" dirty="0">
                <a:solidFill>
                  <a:srgbClr val="62666B"/>
                </a:solidFill>
                <a:latin typeface="Arial" pitchFamily="34" charset="0"/>
                <a:ea typeface="Arial" pitchFamily="34" charset="-122"/>
                <a:cs typeface="Arial" pitchFamily="34" charset="-120"/>
              </a:rPr>
              <a:t>›</a:t>
            </a:r>
            <a:endParaRPr lang="en-US" sz="3200" dirty="0"/>
          </a:p>
        </p:txBody>
      </p:sp>
      <p:sp>
        <p:nvSpPr>
          <p:cNvPr id="10" name="Text 8"/>
          <p:cNvSpPr/>
          <p:nvPr/>
        </p:nvSpPr>
        <p:spPr>
          <a:xfrm>
            <a:off x="3657600" y="2194560"/>
            <a:ext cx="2057400" cy="1005840"/>
          </a:xfrm>
          <a:prstGeom prst="roundRect">
            <a:avLst/>
          </a:prstGeom>
          <a:solidFill>
            <a:srgbClr val="E8F0F6"/>
          </a:solidFill>
          <a:ln w="12700">
            <a:solidFill>
              <a:srgbClr val="DADDE0"/>
            </a:solidFill>
          </a:ln>
        </p:spPr>
        <p:txBody>
          <a:bodyPr wrap="square" lIns="1778" tIns="1778" rIns="1778" bIns="1778" rtlCol="0" anchor="ctr">
            <a:normAutofit/>
          </a:bodyPr>
          <a:lstStyle/>
          <a:p>
            <a:pPr marL="0" indent="0" algn="ctr">
              <a:buNone/>
            </a:pPr>
            <a:r>
              <a:rPr lang="en-US" sz="2200" b="1" dirty="0">
                <a:solidFill>
                  <a:srgbClr val="285E82"/>
                </a:solidFill>
                <a:latin typeface="Arial" pitchFamily="34" charset="0"/>
                <a:ea typeface="Arial" pitchFamily="34" charset="-122"/>
                <a:cs typeface="Arial" pitchFamily="34" charset="-120"/>
              </a:rPr>
              <a:t>Investigate</a:t>
            </a:r>
            <a:endParaRPr lang="en-US" sz="2200" dirty="0"/>
          </a:p>
          <a:p>
            <a:pPr marL="0" indent="0" algn="ctr">
              <a:buNone/>
            </a:pPr>
            <a:r>
              <a:rPr lang="en-US" sz="2200" b="1" dirty="0">
                <a:solidFill>
                  <a:srgbClr val="285E82"/>
                </a:solidFill>
                <a:latin typeface="Arial" pitchFamily="34" charset="0"/>
                <a:ea typeface="Arial" pitchFamily="34" charset="-122"/>
                <a:cs typeface="Arial" pitchFamily="34" charset="-120"/>
              </a:rPr>
              <a:t>Find causes</a:t>
            </a:r>
            <a:endParaRPr lang="en-US" sz="2200" dirty="0"/>
          </a:p>
        </p:txBody>
      </p:sp>
      <p:sp>
        <p:nvSpPr>
          <p:cNvPr id="11" name="Text 9"/>
          <p:cNvSpPr/>
          <p:nvPr/>
        </p:nvSpPr>
        <p:spPr>
          <a:xfrm>
            <a:off x="5870448" y="2331720"/>
            <a:ext cx="320040" cy="365760"/>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ctr">
              <a:buNone/>
            </a:pPr>
            <a:r>
              <a:rPr lang="en-US" sz="3200" b="1" dirty="0">
                <a:solidFill>
                  <a:srgbClr val="62666B"/>
                </a:solidFill>
                <a:latin typeface="Arial" pitchFamily="34" charset="0"/>
                <a:ea typeface="Arial" pitchFamily="34" charset="-122"/>
                <a:cs typeface="Arial" pitchFamily="34" charset="-120"/>
              </a:rPr>
              <a:t>›</a:t>
            </a:r>
            <a:endParaRPr lang="en-US" sz="3200" dirty="0"/>
          </a:p>
        </p:txBody>
      </p:sp>
      <p:sp>
        <p:nvSpPr>
          <p:cNvPr id="12" name="Text 10"/>
          <p:cNvSpPr/>
          <p:nvPr/>
        </p:nvSpPr>
        <p:spPr>
          <a:xfrm>
            <a:off x="6400800" y="2194560"/>
            <a:ext cx="2057400" cy="1005840"/>
          </a:xfrm>
          <a:prstGeom prst="roundRect">
            <a:avLst/>
          </a:prstGeom>
          <a:solidFill>
            <a:srgbClr val="F6EFE2"/>
          </a:solidFill>
          <a:ln w="12700">
            <a:solidFill>
              <a:srgbClr val="DADDE0"/>
            </a:solidFill>
          </a:ln>
        </p:spPr>
        <p:txBody>
          <a:bodyPr wrap="square" lIns="1778" tIns="1778" rIns="1778" bIns="1778" rtlCol="0" anchor="ctr">
            <a:normAutofit/>
          </a:bodyPr>
          <a:lstStyle/>
          <a:p>
            <a:pPr marL="0" indent="0" algn="ctr">
              <a:buNone/>
            </a:pPr>
            <a:r>
              <a:rPr lang="en-US" sz="2200" b="1" dirty="0">
                <a:solidFill>
                  <a:srgbClr val="BE7E1D"/>
                </a:solidFill>
                <a:latin typeface="Arial" pitchFamily="34" charset="0"/>
                <a:ea typeface="Arial" pitchFamily="34" charset="-122"/>
                <a:cs typeface="Arial" pitchFamily="34" charset="-120"/>
              </a:rPr>
              <a:t>Correct</a:t>
            </a:r>
            <a:endParaRPr lang="en-US" sz="2200" dirty="0"/>
          </a:p>
          <a:p>
            <a:pPr marL="0" indent="0" algn="ctr">
              <a:buNone/>
            </a:pPr>
            <a:r>
              <a:rPr lang="en-US" sz="2200" b="1" dirty="0">
                <a:solidFill>
                  <a:srgbClr val="BE7E1D"/>
                </a:solidFill>
                <a:latin typeface="Arial" pitchFamily="34" charset="0"/>
                <a:ea typeface="Arial" pitchFamily="34" charset="-122"/>
                <a:cs typeface="Arial" pitchFamily="34" charset="-120"/>
              </a:rPr>
              <a:t>Change the system</a:t>
            </a:r>
            <a:endParaRPr lang="en-US" sz="2200" dirty="0"/>
          </a:p>
        </p:txBody>
      </p:sp>
      <p:sp>
        <p:nvSpPr>
          <p:cNvPr id="13" name="Text 11"/>
          <p:cNvSpPr/>
          <p:nvPr/>
        </p:nvSpPr>
        <p:spPr>
          <a:xfrm>
            <a:off x="8613648" y="2331720"/>
            <a:ext cx="320040" cy="365760"/>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ctr">
              <a:buNone/>
            </a:pPr>
            <a:r>
              <a:rPr lang="en-US" sz="3200" b="1" dirty="0">
                <a:solidFill>
                  <a:srgbClr val="62666B"/>
                </a:solidFill>
                <a:latin typeface="Arial" pitchFamily="34" charset="0"/>
                <a:ea typeface="Arial" pitchFamily="34" charset="-122"/>
                <a:cs typeface="Arial" pitchFamily="34" charset="-120"/>
              </a:rPr>
              <a:t>›</a:t>
            </a:r>
            <a:endParaRPr lang="en-US" sz="3200" dirty="0"/>
          </a:p>
        </p:txBody>
      </p:sp>
      <p:sp>
        <p:nvSpPr>
          <p:cNvPr id="14" name="Text 12"/>
          <p:cNvSpPr/>
          <p:nvPr/>
        </p:nvSpPr>
        <p:spPr>
          <a:xfrm>
            <a:off x="9144000" y="2194560"/>
            <a:ext cx="2057400" cy="1005840"/>
          </a:xfrm>
          <a:prstGeom prst="roundRect">
            <a:avLst/>
          </a:prstGeom>
          <a:solidFill>
            <a:srgbClr val="E8F2EC"/>
          </a:solidFill>
          <a:ln w="12700">
            <a:solidFill>
              <a:srgbClr val="DADDE0"/>
            </a:solidFill>
          </a:ln>
        </p:spPr>
        <p:txBody>
          <a:bodyPr wrap="square" lIns="1778" tIns="1778" rIns="1778" bIns="1778" rtlCol="0" anchor="ctr">
            <a:normAutofit/>
          </a:bodyPr>
          <a:lstStyle/>
          <a:p>
            <a:pPr marL="0" indent="0" algn="ctr">
              <a:buNone/>
            </a:pPr>
            <a:r>
              <a:rPr lang="en-US" sz="2200" b="1" dirty="0">
                <a:solidFill>
                  <a:srgbClr val="3F8558"/>
                </a:solidFill>
                <a:latin typeface="Arial" pitchFamily="34" charset="0"/>
                <a:ea typeface="Arial" pitchFamily="34" charset="-122"/>
                <a:cs typeface="Arial" pitchFamily="34" charset="-120"/>
              </a:rPr>
              <a:t>Verify</a:t>
            </a:r>
            <a:endParaRPr lang="en-US" sz="2200" dirty="0"/>
          </a:p>
          <a:p>
            <a:pPr marL="0" indent="0" algn="ctr">
              <a:buNone/>
            </a:pPr>
            <a:r>
              <a:rPr lang="en-US" sz="2200" b="1" dirty="0">
                <a:solidFill>
                  <a:srgbClr val="3F8558"/>
                </a:solidFill>
                <a:latin typeface="Arial" pitchFamily="34" charset="0"/>
                <a:ea typeface="Arial" pitchFamily="34" charset="-122"/>
                <a:cs typeface="Arial" pitchFamily="34" charset="-120"/>
              </a:rPr>
              <a:t>Prove it worked</a:t>
            </a:r>
            <a:endParaRPr lang="en-US" sz="2200" dirty="0"/>
          </a:p>
        </p:txBody>
      </p:sp>
      <p:sp>
        <p:nvSpPr>
          <p:cNvPr id="15" name="Text 13"/>
          <p:cNvSpPr/>
          <p:nvPr/>
        </p:nvSpPr>
        <p:spPr>
          <a:xfrm>
            <a:off x="914400" y="4983480"/>
            <a:ext cx="10332720" cy="548640"/>
          </a:xfrm>
          <a:prstGeom prst="rect">
            <a:avLst/>
          </a:prstGeom>
          <a:solidFill>
            <a:srgbClr val="F6E7E4"/>
          </a:solidFill>
          <a:ln>
            <a:solidFill>
              <a:srgbClr val="FFFFFF">
                <a:alpha val="0"/>
              </a:srgbClr>
            </a:solidFill>
          </a:ln>
        </p:spPr>
        <p:txBody>
          <a:bodyPr wrap="square" lIns="1524" tIns="1524" rIns="1524" bIns="1524" rtlCol="0" anchor="ctr">
            <a:normAutofit/>
          </a:bodyPr>
          <a:lstStyle/>
          <a:p>
            <a:pPr marL="0" indent="0" algn="l">
              <a:buNone/>
            </a:pPr>
            <a:r>
              <a:rPr lang="en-US" sz="1700" b="1" dirty="0">
                <a:solidFill>
                  <a:srgbClr val="B62510"/>
                </a:solidFill>
                <a:latin typeface="Arial" pitchFamily="34" charset="0"/>
                <a:ea typeface="Arial" pitchFamily="34" charset="-122"/>
                <a:cs typeface="Arial" pitchFamily="34" charset="-120"/>
              </a:rPr>
              <a:t>The purpose is not to close the investigation. The purpose is to close the risk.</a:t>
            </a:r>
            <a:endParaRPr lang="en-US" sz="17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10896"/>
            <a:ext cx="2926080" cy="219456"/>
          </a:xfrm>
          <a:prstGeom prst="rect">
            <a:avLst/>
          </a:prstGeom>
          <a:solidFill>
            <a:srgbClr val="FFFFFF">
              <a:alpha val="0"/>
            </a:srgbClr>
          </a:solidFill>
          <a:ln>
            <a:solidFill>
              <a:srgbClr val="FFFFFF">
                <a:alpha val="0"/>
              </a:srgbClr>
            </a:solidFill>
          </a:ln>
        </p:spPr>
        <p:txBody>
          <a:bodyPr wrap="square" lIns="1016" tIns="1016" rIns="1016" bIns="1016" rtlCol="0" anchor="t">
            <a:normAutofit/>
          </a:bodyPr>
          <a:lstStyle/>
          <a:p>
            <a:pPr marL="0" indent="0" algn="l">
              <a:buNone/>
            </a:pPr>
            <a:r>
              <a:rPr lang="en-US" sz="1050" b="1" dirty="0">
                <a:solidFill>
                  <a:srgbClr val="B62510"/>
                </a:solidFill>
                <a:latin typeface="Arial" pitchFamily="34" charset="0"/>
                <a:ea typeface="Arial" pitchFamily="34" charset="-122"/>
                <a:cs typeface="Arial" pitchFamily="34" charset="-120"/>
              </a:rPr>
              <a:t>FAILURE PATTERN</a:t>
            </a:r>
            <a:endParaRPr lang="en-US" sz="1050" dirty="0"/>
          </a:p>
        </p:txBody>
      </p:sp>
      <p:sp>
        <p:nvSpPr>
          <p:cNvPr id="3" name="Text 1"/>
          <p:cNvSpPr/>
          <p:nvPr/>
        </p:nvSpPr>
        <p:spPr>
          <a:xfrm>
            <a:off x="502920" y="658368"/>
            <a:ext cx="9692640" cy="530352"/>
          </a:xfrm>
          <a:prstGeom prst="rect">
            <a:avLst/>
          </a:prstGeom>
          <a:solidFill>
            <a:srgbClr val="FFFFFF">
              <a:alpha val="0"/>
            </a:srgbClr>
          </a:solidFill>
          <a:ln>
            <a:solidFill>
              <a:srgbClr val="FFFFFF">
                <a:alpha val="0"/>
              </a:srgbClr>
            </a:solidFill>
          </a:ln>
        </p:spPr>
        <p:txBody>
          <a:bodyPr wrap="square" lIns="0" tIns="0" rIns="0" bIns="0" rtlCol="0" anchor="t">
            <a:normAutofit/>
          </a:bodyPr>
          <a:lstStyle/>
          <a:p>
            <a:pPr marL="0" indent="0" algn="l">
              <a:buNone/>
            </a:pPr>
            <a:r>
              <a:rPr lang="en-US" sz="2600" b="1" dirty="0">
                <a:solidFill>
                  <a:srgbClr val="25272B"/>
                </a:solidFill>
                <a:latin typeface="Arial" pitchFamily="34" charset="0"/>
                <a:ea typeface="Arial" pitchFamily="34" charset="-122"/>
                <a:cs typeface="Arial" pitchFamily="34" charset="-120"/>
              </a:rPr>
              <a:t>How repeat incidents happen after “complete” investigations</a:t>
            </a:r>
            <a:endParaRPr lang="en-US" sz="2600" dirty="0"/>
          </a:p>
        </p:txBody>
      </p:sp>
      <p:sp>
        <p:nvSpPr>
          <p:cNvPr id="4" name="Text 2"/>
          <p:cNvSpPr/>
          <p:nvPr/>
        </p:nvSpPr>
        <p:spPr>
          <a:xfrm>
            <a:off x="10625328" y="274320"/>
            <a:ext cx="960120" cy="274320"/>
          </a:xfrm>
          <a:prstGeom prst="roundRect">
            <a:avLst/>
          </a:prstGeom>
          <a:solidFill>
            <a:srgbClr val="B62510"/>
          </a:solidFill>
          <a:ln>
            <a:solidFill>
              <a:srgbClr val="FFFFFF">
                <a:alpha val="0"/>
              </a:srgbClr>
            </a:solidFill>
          </a:ln>
        </p:spPr>
        <p:txBody>
          <a:bodyPr wrap="square" lIns="381" tIns="381" rIns="381" bIns="381" rtlCol="0" anchor="ctr">
            <a:normAutofit/>
          </a:bodyPr>
          <a:lstStyle/>
          <a:p>
            <a:pPr marL="0" indent="0" algn="ctr">
              <a:buNone/>
            </a:pPr>
            <a:r>
              <a:rPr lang="en-US" sz="850" b="1" dirty="0">
                <a:solidFill>
                  <a:srgbClr val="FFFFFF"/>
                </a:solidFill>
                <a:latin typeface="Arial" pitchFamily="34" charset="0"/>
                <a:ea typeface="Arial" pitchFamily="34" charset="-122"/>
                <a:cs typeface="Arial" pitchFamily="34" charset="-120"/>
              </a:rPr>
              <a:t>OHS Insider</a:t>
            </a:r>
            <a:endParaRPr lang="en-US" sz="850" dirty="0"/>
          </a:p>
        </p:txBody>
      </p:sp>
      <p:sp>
        <p:nvSpPr>
          <p:cNvPr id="5" name="Shape 3"/>
          <p:cNvSpPr/>
          <p:nvPr/>
        </p:nvSpPr>
        <p:spPr>
          <a:xfrm>
            <a:off x="0" y="6675120"/>
            <a:ext cx="12191695" cy="182880"/>
          </a:xfrm>
          <a:prstGeom prst="rect">
            <a:avLst/>
          </a:prstGeom>
          <a:solidFill>
            <a:srgbClr val="B62510"/>
          </a:solidFill>
          <a:ln w="12700">
            <a:solidFill>
              <a:srgbClr val="333333">
                <a:alpha val="0"/>
              </a:srgbClr>
            </a:solidFill>
            <a:prstDash val="solid"/>
          </a:ln>
        </p:spPr>
        <p:txBody>
          <a:bodyPr/>
          <a:lstStyle/>
          <a:p>
            <a:endParaRPr lang="en-CA"/>
          </a:p>
        </p:txBody>
      </p:sp>
      <p:sp>
        <p:nvSpPr>
          <p:cNvPr id="6" name="Text 4"/>
          <p:cNvSpPr/>
          <p:nvPr/>
        </p:nvSpPr>
        <p:spPr>
          <a:xfrm>
            <a:off x="402336" y="6473952"/>
            <a:ext cx="10972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l">
              <a:buNone/>
            </a:pPr>
            <a:r>
              <a:rPr lang="en-US" sz="800" dirty="0">
                <a:solidFill>
                  <a:srgbClr val="62666B"/>
                </a:solidFill>
                <a:latin typeface="Arial" pitchFamily="34" charset="0"/>
                <a:ea typeface="Arial" pitchFamily="34" charset="-122"/>
                <a:cs typeface="Arial" pitchFamily="34" charset="-120"/>
              </a:rPr>
              <a:t>OHS Insider</a:t>
            </a:r>
            <a:endParaRPr lang="en-US" sz="800" dirty="0"/>
          </a:p>
        </p:txBody>
      </p:sp>
      <p:sp>
        <p:nvSpPr>
          <p:cNvPr id="7" name="Text 5"/>
          <p:cNvSpPr/>
          <p:nvPr/>
        </p:nvSpPr>
        <p:spPr>
          <a:xfrm>
            <a:off x="11210544" y="6473952"/>
            <a:ext cx="4114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r">
              <a:buNone/>
            </a:pPr>
            <a:r>
              <a:rPr lang="en-US" sz="800" dirty="0">
                <a:solidFill>
                  <a:srgbClr val="62666B"/>
                </a:solidFill>
                <a:latin typeface="Arial" pitchFamily="34" charset="0"/>
                <a:ea typeface="Arial" pitchFamily="34" charset="-122"/>
                <a:cs typeface="Arial" pitchFamily="34" charset="-120"/>
              </a:rPr>
              <a:t>5</a:t>
            </a:r>
            <a:endParaRPr lang="en-US" sz="800" dirty="0"/>
          </a:p>
        </p:txBody>
      </p:sp>
      <p:sp>
        <p:nvSpPr>
          <p:cNvPr id="8" name="Text 6"/>
          <p:cNvSpPr/>
          <p:nvPr/>
        </p:nvSpPr>
        <p:spPr>
          <a:xfrm>
            <a:off x="594360" y="2148840"/>
            <a:ext cx="1481328" cy="914400"/>
          </a:xfrm>
          <a:prstGeom prst="roundRect">
            <a:avLst/>
          </a:prstGeom>
          <a:solidFill>
            <a:srgbClr val="FFFFFF"/>
          </a:solidFill>
          <a:ln w="12700">
            <a:solidFill>
              <a:srgbClr val="DADDE0"/>
            </a:solidFill>
          </a:ln>
        </p:spPr>
        <p:txBody>
          <a:bodyPr wrap="square" lIns="635" tIns="635" rIns="635" bIns="635" rtlCol="0" anchor="ctr">
            <a:normAutofit/>
          </a:bodyPr>
          <a:lstStyle/>
          <a:p>
            <a:pPr marL="0" indent="0" algn="ctr">
              <a:buNone/>
            </a:pPr>
            <a:r>
              <a:rPr lang="en-US" sz="1600" b="1" dirty="0">
                <a:solidFill>
                  <a:srgbClr val="25272B"/>
                </a:solidFill>
                <a:latin typeface="Arial" pitchFamily="34" charset="0"/>
                <a:ea typeface="Arial" pitchFamily="34" charset="-122"/>
                <a:cs typeface="Arial" pitchFamily="34" charset="-120"/>
              </a:rPr>
              <a:t>1</a:t>
            </a:r>
            <a:endParaRPr lang="en-US" sz="1600" dirty="0"/>
          </a:p>
          <a:p>
            <a:pPr marL="0" indent="0" algn="ctr">
              <a:buNone/>
            </a:pPr>
            <a:r>
              <a:rPr lang="en-US" sz="1600" b="1" dirty="0">
                <a:solidFill>
                  <a:srgbClr val="25272B"/>
                </a:solidFill>
                <a:latin typeface="Arial" pitchFamily="34" charset="0"/>
                <a:ea typeface="Arial" pitchFamily="34" charset="-122"/>
                <a:cs typeface="Arial" pitchFamily="34" charset="-120"/>
              </a:rPr>
              <a:t>Incident</a:t>
            </a:r>
            <a:endParaRPr lang="en-US" sz="1600" dirty="0"/>
          </a:p>
        </p:txBody>
      </p:sp>
      <p:sp>
        <p:nvSpPr>
          <p:cNvPr id="9" name="Text 7"/>
          <p:cNvSpPr/>
          <p:nvPr/>
        </p:nvSpPr>
        <p:spPr>
          <a:xfrm>
            <a:off x="2148840" y="2350008"/>
            <a:ext cx="256032" cy="365760"/>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ctr">
              <a:buNone/>
            </a:pPr>
            <a:r>
              <a:rPr lang="en-US" sz="2400" b="1" dirty="0">
                <a:solidFill>
                  <a:srgbClr val="62666B"/>
                </a:solidFill>
                <a:latin typeface="Arial" pitchFamily="34" charset="0"/>
                <a:ea typeface="Arial" pitchFamily="34" charset="-122"/>
                <a:cs typeface="Arial" pitchFamily="34" charset="-120"/>
              </a:rPr>
              <a:t>›</a:t>
            </a:r>
            <a:endParaRPr lang="en-US" sz="2400" dirty="0"/>
          </a:p>
        </p:txBody>
      </p:sp>
      <p:sp>
        <p:nvSpPr>
          <p:cNvPr id="10" name="Text 8"/>
          <p:cNvSpPr/>
          <p:nvPr/>
        </p:nvSpPr>
        <p:spPr>
          <a:xfrm>
            <a:off x="2487168" y="2148840"/>
            <a:ext cx="1481328" cy="914400"/>
          </a:xfrm>
          <a:prstGeom prst="roundRect">
            <a:avLst/>
          </a:prstGeom>
          <a:solidFill>
            <a:srgbClr val="FFFFFF"/>
          </a:solidFill>
          <a:ln w="12700">
            <a:solidFill>
              <a:srgbClr val="DADDE0"/>
            </a:solidFill>
          </a:ln>
        </p:spPr>
        <p:txBody>
          <a:bodyPr wrap="square" lIns="635" tIns="635" rIns="635" bIns="635" rtlCol="0" anchor="ctr">
            <a:normAutofit/>
          </a:bodyPr>
          <a:lstStyle/>
          <a:p>
            <a:pPr marL="0" indent="0" algn="ctr">
              <a:buNone/>
            </a:pPr>
            <a:r>
              <a:rPr lang="en-US" sz="1600" b="1" dirty="0">
                <a:solidFill>
                  <a:srgbClr val="25272B"/>
                </a:solidFill>
                <a:latin typeface="Arial" pitchFamily="34" charset="0"/>
                <a:ea typeface="Arial" pitchFamily="34" charset="-122"/>
                <a:cs typeface="Arial" pitchFamily="34" charset="-120"/>
              </a:rPr>
              <a:t>2</a:t>
            </a:r>
            <a:endParaRPr lang="en-US" sz="1600" dirty="0"/>
          </a:p>
          <a:p>
            <a:pPr marL="0" indent="0" algn="ctr">
              <a:buNone/>
            </a:pPr>
            <a:r>
              <a:rPr lang="en-US" sz="1600" b="1" dirty="0">
                <a:solidFill>
                  <a:srgbClr val="25272B"/>
                </a:solidFill>
                <a:latin typeface="Arial" pitchFamily="34" charset="0"/>
                <a:ea typeface="Arial" pitchFamily="34" charset="-122"/>
                <a:cs typeface="Arial" pitchFamily="34" charset="-120"/>
              </a:rPr>
              <a:t>Immediate cause</a:t>
            </a:r>
            <a:endParaRPr lang="en-US" sz="1600" dirty="0"/>
          </a:p>
        </p:txBody>
      </p:sp>
      <p:sp>
        <p:nvSpPr>
          <p:cNvPr id="11" name="Text 9"/>
          <p:cNvSpPr/>
          <p:nvPr/>
        </p:nvSpPr>
        <p:spPr>
          <a:xfrm>
            <a:off x="4041648" y="2350008"/>
            <a:ext cx="256032" cy="365760"/>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ctr">
              <a:buNone/>
            </a:pPr>
            <a:r>
              <a:rPr lang="en-US" sz="2400" b="1" dirty="0">
                <a:solidFill>
                  <a:srgbClr val="62666B"/>
                </a:solidFill>
                <a:latin typeface="Arial" pitchFamily="34" charset="0"/>
                <a:ea typeface="Arial" pitchFamily="34" charset="-122"/>
                <a:cs typeface="Arial" pitchFamily="34" charset="-120"/>
              </a:rPr>
              <a:t>›</a:t>
            </a:r>
            <a:endParaRPr lang="en-US" sz="2400" dirty="0"/>
          </a:p>
        </p:txBody>
      </p:sp>
      <p:sp>
        <p:nvSpPr>
          <p:cNvPr id="12" name="Text 10"/>
          <p:cNvSpPr/>
          <p:nvPr/>
        </p:nvSpPr>
        <p:spPr>
          <a:xfrm>
            <a:off x="4379976" y="2148840"/>
            <a:ext cx="1481328" cy="914400"/>
          </a:xfrm>
          <a:prstGeom prst="roundRect">
            <a:avLst/>
          </a:prstGeom>
          <a:solidFill>
            <a:srgbClr val="F6E7E4"/>
          </a:solidFill>
          <a:ln w="12700">
            <a:solidFill>
              <a:srgbClr val="DADDE0"/>
            </a:solidFill>
          </a:ln>
        </p:spPr>
        <p:txBody>
          <a:bodyPr wrap="square" lIns="635" tIns="635" rIns="635" bIns="635" rtlCol="0" anchor="ctr">
            <a:normAutofit/>
          </a:bodyPr>
          <a:lstStyle/>
          <a:p>
            <a:pPr marL="0" indent="0" algn="ctr">
              <a:buNone/>
            </a:pPr>
            <a:r>
              <a:rPr lang="en-US" sz="1600" b="1" dirty="0">
                <a:solidFill>
                  <a:srgbClr val="B62510"/>
                </a:solidFill>
                <a:latin typeface="Arial" pitchFamily="34" charset="0"/>
                <a:ea typeface="Arial" pitchFamily="34" charset="-122"/>
                <a:cs typeface="Arial" pitchFamily="34" charset="-120"/>
              </a:rPr>
              <a:t>3</a:t>
            </a:r>
            <a:endParaRPr lang="en-US" sz="1600" dirty="0"/>
          </a:p>
          <a:p>
            <a:pPr marL="0" indent="0" algn="ctr">
              <a:buNone/>
            </a:pPr>
            <a:r>
              <a:rPr lang="en-US" sz="1600" b="1" dirty="0">
                <a:solidFill>
                  <a:srgbClr val="B62510"/>
                </a:solidFill>
                <a:latin typeface="Arial" pitchFamily="34" charset="0"/>
                <a:ea typeface="Arial" pitchFamily="34" charset="-122"/>
                <a:cs typeface="Arial" pitchFamily="34" charset="-120"/>
              </a:rPr>
              <a:t>Worker error</a:t>
            </a:r>
            <a:endParaRPr lang="en-US" sz="1600" dirty="0"/>
          </a:p>
        </p:txBody>
      </p:sp>
      <p:sp>
        <p:nvSpPr>
          <p:cNvPr id="13" name="Text 11"/>
          <p:cNvSpPr/>
          <p:nvPr/>
        </p:nvSpPr>
        <p:spPr>
          <a:xfrm>
            <a:off x="5934456" y="2350008"/>
            <a:ext cx="256032" cy="365760"/>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ctr">
              <a:buNone/>
            </a:pPr>
            <a:r>
              <a:rPr lang="en-US" sz="2400" b="1" dirty="0">
                <a:solidFill>
                  <a:srgbClr val="62666B"/>
                </a:solidFill>
                <a:latin typeface="Arial" pitchFamily="34" charset="0"/>
                <a:ea typeface="Arial" pitchFamily="34" charset="-122"/>
                <a:cs typeface="Arial" pitchFamily="34" charset="-120"/>
              </a:rPr>
              <a:t>›</a:t>
            </a:r>
            <a:endParaRPr lang="en-US" sz="2400" dirty="0"/>
          </a:p>
        </p:txBody>
      </p:sp>
      <p:sp>
        <p:nvSpPr>
          <p:cNvPr id="14" name="Text 12"/>
          <p:cNvSpPr/>
          <p:nvPr/>
        </p:nvSpPr>
        <p:spPr>
          <a:xfrm>
            <a:off x="6272784" y="2148840"/>
            <a:ext cx="1481328" cy="914400"/>
          </a:xfrm>
          <a:prstGeom prst="roundRect">
            <a:avLst/>
          </a:prstGeom>
          <a:solidFill>
            <a:srgbClr val="FFFFFF"/>
          </a:solidFill>
          <a:ln w="12700">
            <a:solidFill>
              <a:srgbClr val="DADDE0"/>
            </a:solidFill>
          </a:ln>
        </p:spPr>
        <p:txBody>
          <a:bodyPr wrap="square" lIns="635" tIns="635" rIns="635" bIns="635" rtlCol="0" anchor="ctr">
            <a:normAutofit/>
          </a:bodyPr>
          <a:lstStyle/>
          <a:p>
            <a:pPr marL="0" indent="0" algn="ctr">
              <a:buNone/>
            </a:pPr>
            <a:r>
              <a:rPr lang="en-US" sz="1600" b="1" dirty="0">
                <a:solidFill>
                  <a:srgbClr val="25272B"/>
                </a:solidFill>
                <a:latin typeface="Arial" pitchFamily="34" charset="0"/>
                <a:ea typeface="Arial" pitchFamily="34" charset="-122"/>
                <a:cs typeface="Arial" pitchFamily="34" charset="-120"/>
              </a:rPr>
              <a:t>4</a:t>
            </a:r>
            <a:endParaRPr lang="en-US" sz="1600" dirty="0"/>
          </a:p>
          <a:p>
            <a:pPr marL="0" indent="0" algn="ctr">
              <a:buNone/>
            </a:pPr>
            <a:r>
              <a:rPr lang="en-US" sz="1600" b="1" dirty="0">
                <a:solidFill>
                  <a:srgbClr val="25272B"/>
                </a:solidFill>
                <a:latin typeface="Arial" pitchFamily="34" charset="0"/>
                <a:ea typeface="Arial" pitchFamily="34" charset="-122"/>
                <a:cs typeface="Arial" pitchFamily="34" charset="-120"/>
              </a:rPr>
              <a:t>Weak fix</a:t>
            </a:r>
            <a:endParaRPr lang="en-US" sz="1600" dirty="0"/>
          </a:p>
        </p:txBody>
      </p:sp>
      <p:sp>
        <p:nvSpPr>
          <p:cNvPr id="15" name="Text 13"/>
          <p:cNvSpPr/>
          <p:nvPr/>
        </p:nvSpPr>
        <p:spPr>
          <a:xfrm>
            <a:off x="7827264" y="2350008"/>
            <a:ext cx="256032" cy="365760"/>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ctr">
              <a:buNone/>
            </a:pPr>
            <a:r>
              <a:rPr lang="en-US" sz="2400" b="1" dirty="0">
                <a:solidFill>
                  <a:srgbClr val="62666B"/>
                </a:solidFill>
                <a:latin typeface="Arial" pitchFamily="34" charset="0"/>
                <a:ea typeface="Arial" pitchFamily="34" charset="-122"/>
                <a:cs typeface="Arial" pitchFamily="34" charset="-120"/>
              </a:rPr>
              <a:t>›</a:t>
            </a:r>
            <a:endParaRPr lang="en-US" sz="2400" dirty="0"/>
          </a:p>
        </p:txBody>
      </p:sp>
      <p:sp>
        <p:nvSpPr>
          <p:cNvPr id="16" name="Text 14"/>
          <p:cNvSpPr/>
          <p:nvPr/>
        </p:nvSpPr>
        <p:spPr>
          <a:xfrm>
            <a:off x="8165592" y="2148840"/>
            <a:ext cx="1481328" cy="914400"/>
          </a:xfrm>
          <a:prstGeom prst="roundRect">
            <a:avLst/>
          </a:prstGeom>
          <a:solidFill>
            <a:srgbClr val="FFFFFF"/>
          </a:solidFill>
          <a:ln w="12700">
            <a:solidFill>
              <a:srgbClr val="DADDE0"/>
            </a:solidFill>
          </a:ln>
        </p:spPr>
        <p:txBody>
          <a:bodyPr wrap="square" lIns="635" tIns="635" rIns="635" bIns="635" rtlCol="0" anchor="ctr">
            <a:normAutofit/>
          </a:bodyPr>
          <a:lstStyle/>
          <a:p>
            <a:pPr marL="0" indent="0" algn="ctr">
              <a:buNone/>
            </a:pPr>
            <a:r>
              <a:rPr lang="en-US" sz="1600" b="1" dirty="0">
                <a:solidFill>
                  <a:srgbClr val="25272B"/>
                </a:solidFill>
                <a:latin typeface="Arial" pitchFamily="34" charset="0"/>
                <a:ea typeface="Arial" pitchFamily="34" charset="-122"/>
                <a:cs typeface="Arial" pitchFamily="34" charset="-120"/>
              </a:rPr>
              <a:t>5</a:t>
            </a:r>
            <a:endParaRPr lang="en-US" sz="1600" dirty="0"/>
          </a:p>
          <a:p>
            <a:pPr marL="0" indent="0" algn="ctr">
              <a:buNone/>
            </a:pPr>
            <a:r>
              <a:rPr lang="en-US" sz="1600" b="1" dirty="0">
                <a:solidFill>
                  <a:srgbClr val="25272B"/>
                </a:solidFill>
                <a:latin typeface="Arial" pitchFamily="34" charset="0"/>
                <a:ea typeface="Arial" pitchFamily="34" charset="-122"/>
                <a:cs typeface="Arial" pitchFamily="34" charset="-120"/>
              </a:rPr>
              <a:t>Marked complete</a:t>
            </a:r>
            <a:endParaRPr lang="en-US" sz="1600" dirty="0"/>
          </a:p>
        </p:txBody>
      </p:sp>
      <p:sp>
        <p:nvSpPr>
          <p:cNvPr id="17" name="Text 15"/>
          <p:cNvSpPr/>
          <p:nvPr/>
        </p:nvSpPr>
        <p:spPr>
          <a:xfrm>
            <a:off x="9720072" y="2350008"/>
            <a:ext cx="256032" cy="365760"/>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ctr">
              <a:buNone/>
            </a:pPr>
            <a:r>
              <a:rPr lang="en-US" sz="2400" b="1" dirty="0">
                <a:solidFill>
                  <a:srgbClr val="62666B"/>
                </a:solidFill>
                <a:latin typeface="Arial" pitchFamily="34" charset="0"/>
                <a:ea typeface="Arial" pitchFamily="34" charset="-122"/>
                <a:cs typeface="Arial" pitchFamily="34" charset="-120"/>
              </a:rPr>
              <a:t>›</a:t>
            </a:r>
            <a:endParaRPr lang="en-US" sz="2400" dirty="0"/>
          </a:p>
        </p:txBody>
      </p:sp>
      <p:sp>
        <p:nvSpPr>
          <p:cNvPr id="18" name="Text 16"/>
          <p:cNvSpPr/>
          <p:nvPr/>
        </p:nvSpPr>
        <p:spPr>
          <a:xfrm>
            <a:off x="10058400" y="2148840"/>
            <a:ext cx="1481328" cy="914400"/>
          </a:xfrm>
          <a:prstGeom prst="roundRect">
            <a:avLst/>
          </a:prstGeom>
          <a:solidFill>
            <a:srgbClr val="F6E7E4"/>
          </a:solidFill>
          <a:ln w="12700">
            <a:solidFill>
              <a:srgbClr val="DADDE0"/>
            </a:solidFill>
          </a:ln>
        </p:spPr>
        <p:txBody>
          <a:bodyPr wrap="square" lIns="635" tIns="635" rIns="635" bIns="635" rtlCol="0" anchor="ctr">
            <a:normAutofit/>
          </a:bodyPr>
          <a:lstStyle/>
          <a:p>
            <a:pPr marL="0" indent="0" algn="ctr">
              <a:buNone/>
            </a:pPr>
            <a:r>
              <a:rPr lang="en-US" sz="1600" b="1" dirty="0">
                <a:solidFill>
                  <a:srgbClr val="B62510"/>
                </a:solidFill>
                <a:latin typeface="Arial" pitchFamily="34" charset="0"/>
                <a:ea typeface="Arial" pitchFamily="34" charset="-122"/>
                <a:cs typeface="Arial" pitchFamily="34" charset="-120"/>
              </a:rPr>
              <a:t>6</a:t>
            </a:r>
            <a:endParaRPr lang="en-US" sz="1600" dirty="0"/>
          </a:p>
          <a:p>
            <a:pPr marL="0" indent="0" algn="ctr">
              <a:buNone/>
            </a:pPr>
            <a:r>
              <a:rPr lang="en-US" sz="1600" b="1" dirty="0">
                <a:solidFill>
                  <a:srgbClr val="B62510"/>
                </a:solidFill>
                <a:latin typeface="Arial" pitchFamily="34" charset="0"/>
                <a:ea typeface="Arial" pitchFamily="34" charset="-122"/>
                <a:cs typeface="Arial" pitchFamily="34" charset="-120"/>
              </a:rPr>
              <a:t>Repeat event</a:t>
            </a:r>
            <a:endParaRPr lang="en-US" sz="1600" dirty="0"/>
          </a:p>
        </p:txBody>
      </p:sp>
      <p:pic>
        <p:nvPicPr>
          <p:cNvPr id="19" name="Image 0" descr="/mnt/data/a_high_resolution_realistic_office_workroom_scene_batch_2.png"/>
          <p:cNvPicPr>
            <a:picLocks noChangeAspect="1"/>
          </p:cNvPicPr>
          <p:nvPr/>
        </p:nvPicPr>
        <p:blipFill>
          <a:blip r:embed="rId3"/>
          <a:srcRect l="5000" t="10000" r="-67667" b="20000"/>
          <a:stretch/>
        </p:blipFill>
        <p:spPr>
          <a:xfrm>
            <a:off x="3108960" y="3840480"/>
            <a:ext cx="5852160" cy="1417320"/>
          </a:xfrm>
          <a:prstGeom prst="rect">
            <a:avLst/>
          </a:prstGeom>
        </p:spPr>
      </p:pic>
      <p:sp>
        <p:nvSpPr>
          <p:cNvPr id="20" name="Text 17"/>
          <p:cNvSpPr/>
          <p:nvPr/>
        </p:nvSpPr>
        <p:spPr>
          <a:xfrm>
            <a:off x="914400" y="5532120"/>
            <a:ext cx="10332720" cy="548640"/>
          </a:xfrm>
          <a:prstGeom prst="rect">
            <a:avLst/>
          </a:prstGeom>
          <a:solidFill>
            <a:srgbClr val="F6E7E4"/>
          </a:solidFill>
          <a:ln>
            <a:solidFill>
              <a:srgbClr val="FFFFFF">
                <a:alpha val="0"/>
              </a:srgbClr>
            </a:solidFill>
          </a:ln>
        </p:spPr>
        <p:txBody>
          <a:bodyPr wrap="square" lIns="1524" tIns="1524" rIns="1524" bIns="1524" rtlCol="0" anchor="ctr">
            <a:normAutofit/>
          </a:bodyPr>
          <a:lstStyle/>
          <a:p>
            <a:pPr marL="0" indent="0" algn="l">
              <a:buNone/>
            </a:pPr>
            <a:r>
              <a:rPr lang="en-US" sz="1500" b="1" dirty="0">
                <a:solidFill>
                  <a:srgbClr val="B62510"/>
                </a:solidFill>
                <a:latin typeface="Arial" pitchFamily="34" charset="0"/>
                <a:ea typeface="Arial" pitchFamily="34" charset="-122"/>
                <a:cs typeface="Arial" pitchFamily="34" charset="-120"/>
              </a:rPr>
              <a:t>Repeat incidents usually mean the earlier investigation stopped too early or the corrective action did not hold.</a:t>
            </a:r>
            <a:endParaRPr lang="en-US" sz="1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10896"/>
            <a:ext cx="2926080" cy="219456"/>
          </a:xfrm>
          <a:prstGeom prst="rect">
            <a:avLst/>
          </a:prstGeom>
          <a:solidFill>
            <a:srgbClr val="FFFFFF">
              <a:alpha val="0"/>
            </a:srgbClr>
          </a:solidFill>
          <a:ln>
            <a:solidFill>
              <a:srgbClr val="FFFFFF">
                <a:alpha val="0"/>
              </a:srgbClr>
            </a:solidFill>
          </a:ln>
        </p:spPr>
        <p:txBody>
          <a:bodyPr wrap="square" lIns="1016" tIns="1016" rIns="1016" bIns="1016" rtlCol="0" anchor="t">
            <a:normAutofit/>
          </a:bodyPr>
          <a:lstStyle/>
          <a:p>
            <a:pPr marL="0" indent="0" algn="l">
              <a:buNone/>
            </a:pPr>
            <a:r>
              <a:rPr lang="en-US" sz="1050" b="1" dirty="0">
                <a:solidFill>
                  <a:srgbClr val="B62510"/>
                </a:solidFill>
                <a:latin typeface="Arial" pitchFamily="34" charset="0"/>
                <a:ea typeface="Arial" pitchFamily="34" charset="-122"/>
                <a:cs typeface="Arial" pitchFamily="34" charset="-120"/>
              </a:rPr>
              <a:t>CANADIAN OHS LENS</a:t>
            </a:r>
            <a:endParaRPr lang="en-US" sz="1050" dirty="0"/>
          </a:p>
        </p:txBody>
      </p:sp>
      <p:sp>
        <p:nvSpPr>
          <p:cNvPr id="3" name="Text 1"/>
          <p:cNvSpPr/>
          <p:nvPr/>
        </p:nvSpPr>
        <p:spPr>
          <a:xfrm>
            <a:off x="502920" y="658368"/>
            <a:ext cx="9692640" cy="530352"/>
          </a:xfrm>
          <a:prstGeom prst="rect">
            <a:avLst/>
          </a:prstGeom>
          <a:solidFill>
            <a:srgbClr val="FFFFFF">
              <a:alpha val="0"/>
            </a:srgbClr>
          </a:solidFill>
          <a:ln>
            <a:solidFill>
              <a:srgbClr val="FFFFFF">
                <a:alpha val="0"/>
              </a:srgbClr>
            </a:solidFill>
          </a:ln>
        </p:spPr>
        <p:txBody>
          <a:bodyPr wrap="square" lIns="0" tIns="0" rIns="0" bIns="0" rtlCol="0" anchor="t">
            <a:normAutofit/>
          </a:bodyPr>
          <a:lstStyle/>
          <a:p>
            <a:pPr marL="0" indent="0" algn="l">
              <a:buNone/>
            </a:pPr>
            <a:r>
              <a:rPr lang="en-US" sz="2700" b="1" dirty="0">
                <a:solidFill>
                  <a:srgbClr val="25272B"/>
                </a:solidFill>
                <a:latin typeface="Arial" pitchFamily="34" charset="0"/>
                <a:ea typeface="Arial" pitchFamily="34" charset="-122"/>
                <a:cs typeface="Arial" pitchFamily="34" charset="-120"/>
              </a:rPr>
              <a:t>What Canadian scrutiny asks after an incident</a:t>
            </a:r>
            <a:endParaRPr lang="en-US" sz="2700" dirty="0"/>
          </a:p>
        </p:txBody>
      </p:sp>
      <p:sp>
        <p:nvSpPr>
          <p:cNvPr id="4" name="Text 2"/>
          <p:cNvSpPr/>
          <p:nvPr/>
        </p:nvSpPr>
        <p:spPr>
          <a:xfrm>
            <a:off x="10625328" y="274320"/>
            <a:ext cx="960120" cy="274320"/>
          </a:xfrm>
          <a:prstGeom prst="roundRect">
            <a:avLst/>
          </a:prstGeom>
          <a:solidFill>
            <a:srgbClr val="B62510"/>
          </a:solidFill>
          <a:ln>
            <a:solidFill>
              <a:srgbClr val="FFFFFF">
                <a:alpha val="0"/>
              </a:srgbClr>
            </a:solidFill>
          </a:ln>
        </p:spPr>
        <p:txBody>
          <a:bodyPr wrap="square" lIns="381" tIns="381" rIns="381" bIns="381" rtlCol="0" anchor="ctr">
            <a:normAutofit/>
          </a:bodyPr>
          <a:lstStyle/>
          <a:p>
            <a:pPr marL="0" indent="0" algn="ctr">
              <a:buNone/>
            </a:pPr>
            <a:r>
              <a:rPr lang="en-US" sz="850" b="1" dirty="0">
                <a:solidFill>
                  <a:srgbClr val="FFFFFF"/>
                </a:solidFill>
                <a:latin typeface="Arial" pitchFamily="34" charset="0"/>
                <a:ea typeface="Arial" pitchFamily="34" charset="-122"/>
                <a:cs typeface="Arial" pitchFamily="34" charset="-120"/>
              </a:rPr>
              <a:t>OHS Insider</a:t>
            </a:r>
            <a:endParaRPr lang="en-US" sz="850" dirty="0"/>
          </a:p>
        </p:txBody>
      </p:sp>
      <p:sp>
        <p:nvSpPr>
          <p:cNvPr id="5" name="Shape 3"/>
          <p:cNvSpPr/>
          <p:nvPr/>
        </p:nvSpPr>
        <p:spPr>
          <a:xfrm>
            <a:off x="0" y="6675120"/>
            <a:ext cx="12191695" cy="182880"/>
          </a:xfrm>
          <a:prstGeom prst="rect">
            <a:avLst/>
          </a:prstGeom>
          <a:solidFill>
            <a:srgbClr val="B62510"/>
          </a:solidFill>
          <a:ln w="12700">
            <a:solidFill>
              <a:srgbClr val="333333">
                <a:alpha val="0"/>
              </a:srgbClr>
            </a:solidFill>
            <a:prstDash val="solid"/>
          </a:ln>
        </p:spPr>
        <p:txBody>
          <a:bodyPr/>
          <a:lstStyle/>
          <a:p>
            <a:endParaRPr lang="en-CA"/>
          </a:p>
        </p:txBody>
      </p:sp>
      <p:sp>
        <p:nvSpPr>
          <p:cNvPr id="6" name="Text 4"/>
          <p:cNvSpPr/>
          <p:nvPr/>
        </p:nvSpPr>
        <p:spPr>
          <a:xfrm>
            <a:off x="402336" y="6473952"/>
            <a:ext cx="10972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l">
              <a:buNone/>
            </a:pPr>
            <a:r>
              <a:rPr lang="en-US" sz="800" dirty="0">
                <a:solidFill>
                  <a:srgbClr val="62666B"/>
                </a:solidFill>
                <a:latin typeface="Arial" pitchFamily="34" charset="0"/>
                <a:ea typeface="Arial" pitchFamily="34" charset="-122"/>
                <a:cs typeface="Arial" pitchFamily="34" charset="-120"/>
              </a:rPr>
              <a:t>OHS Insider</a:t>
            </a:r>
            <a:endParaRPr lang="en-US" sz="800" dirty="0"/>
          </a:p>
        </p:txBody>
      </p:sp>
      <p:sp>
        <p:nvSpPr>
          <p:cNvPr id="7" name="Text 5"/>
          <p:cNvSpPr/>
          <p:nvPr/>
        </p:nvSpPr>
        <p:spPr>
          <a:xfrm>
            <a:off x="11210544" y="6473952"/>
            <a:ext cx="4114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r">
              <a:buNone/>
            </a:pPr>
            <a:r>
              <a:rPr lang="en-US" sz="800" dirty="0">
                <a:solidFill>
                  <a:srgbClr val="62666B"/>
                </a:solidFill>
                <a:latin typeface="Arial" pitchFamily="34" charset="0"/>
                <a:ea typeface="Arial" pitchFamily="34" charset="-122"/>
                <a:cs typeface="Arial" pitchFamily="34" charset="-120"/>
              </a:rPr>
              <a:t>6</a:t>
            </a:r>
            <a:endParaRPr lang="en-US" sz="800" dirty="0"/>
          </a:p>
        </p:txBody>
      </p:sp>
      <p:sp>
        <p:nvSpPr>
          <p:cNvPr id="8" name="Text 6"/>
          <p:cNvSpPr/>
          <p:nvPr/>
        </p:nvSpPr>
        <p:spPr>
          <a:xfrm>
            <a:off x="731520" y="1600200"/>
            <a:ext cx="3063240" cy="960120"/>
          </a:xfrm>
          <a:prstGeom prst="roundRect">
            <a:avLst/>
          </a:prstGeom>
          <a:solidFill>
            <a:srgbClr val="F6E7E4"/>
          </a:solidFill>
          <a:ln w="12700">
            <a:solidFill>
              <a:srgbClr val="DADDE0"/>
            </a:solidFill>
          </a:ln>
        </p:spPr>
        <p:txBody>
          <a:bodyPr wrap="square" lIns="1778" tIns="1778" rIns="1778" bIns="1778" rtlCol="0" anchor="ctr">
            <a:normAutofit/>
          </a:bodyPr>
          <a:lstStyle/>
          <a:p>
            <a:pPr marL="0" indent="0" algn="ctr">
              <a:buNone/>
            </a:pPr>
            <a:r>
              <a:rPr lang="en-US" sz="1600" b="1" dirty="0">
                <a:solidFill>
                  <a:srgbClr val="B62510"/>
                </a:solidFill>
                <a:latin typeface="Arial" pitchFamily="34" charset="0"/>
                <a:ea typeface="Arial" pitchFamily="34" charset="-122"/>
                <a:cs typeface="Arial" pitchFamily="34" charset="-120"/>
              </a:rPr>
              <a:t>Hazard</a:t>
            </a:r>
            <a:endParaRPr lang="en-US" sz="1600" dirty="0"/>
          </a:p>
          <a:p>
            <a:pPr marL="0" indent="0" algn="ctr">
              <a:buNone/>
            </a:pPr>
            <a:r>
              <a:rPr lang="en-US" sz="1600" b="1" dirty="0">
                <a:solidFill>
                  <a:srgbClr val="B62510"/>
                </a:solidFill>
                <a:latin typeface="Arial" pitchFamily="34" charset="0"/>
                <a:ea typeface="Arial" pitchFamily="34" charset="-122"/>
                <a:cs typeface="Arial" pitchFamily="34" charset="-120"/>
              </a:rPr>
              <a:t>Was it known or reasonably foreseeable?</a:t>
            </a:r>
            <a:endParaRPr lang="en-US" sz="1600" dirty="0"/>
          </a:p>
        </p:txBody>
      </p:sp>
      <p:sp>
        <p:nvSpPr>
          <p:cNvPr id="9" name="Text 7"/>
          <p:cNvSpPr/>
          <p:nvPr/>
        </p:nvSpPr>
        <p:spPr>
          <a:xfrm>
            <a:off x="4480560" y="1600200"/>
            <a:ext cx="3063240" cy="960120"/>
          </a:xfrm>
          <a:prstGeom prst="roundRect">
            <a:avLst/>
          </a:prstGeom>
          <a:solidFill>
            <a:srgbClr val="E8F0F6"/>
          </a:solidFill>
          <a:ln w="12700">
            <a:solidFill>
              <a:srgbClr val="DADDE0"/>
            </a:solidFill>
          </a:ln>
        </p:spPr>
        <p:txBody>
          <a:bodyPr wrap="square" lIns="1778" tIns="1778" rIns="1778" bIns="1778" rtlCol="0" anchor="ctr">
            <a:normAutofit/>
          </a:bodyPr>
          <a:lstStyle/>
          <a:p>
            <a:pPr marL="0" indent="0" algn="ctr">
              <a:buNone/>
            </a:pPr>
            <a:r>
              <a:rPr lang="en-US" sz="1600" b="1" dirty="0">
                <a:solidFill>
                  <a:srgbClr val="285E82"/>
                </a:solidFill>
                <a:latin typeface="Arial" pitchFamily="34" charset="0"/>
                <a:ea typeface="Arial" pitchFamily="34" charset="-122"/>
                <a:cs typeface="Arial" pitchFamily="34" charset="-120"/>
              </a:rPr>
              <a:t>Controls</a:t>
            </a:r>
            <a:endParaRPr lang="en-US" sz="1600" dirty="0"/>
          </a:p>
          <a:p>
            <a:pPr marL="0" indent="0" algn="ctr">
              <a:buNone/>
            </a:pPr>
            <a:r>
              <a:rPr lang="en-US" sz="1600" b="1" dirty="0">
                <a:solidFill>
                  <a:srgbClr val="285E82"/>
                </a:solidFill>
                <a:latin typeface="Arial" pitchFamily="34" charset="0"/>
                <a:ea typeface="Arial" pitchFamily="34" charset="-122"/>
                <a:cs typeface="Arial" pitchFamily="34" charset="-120"/>
              </a:rPr>
              <a:t>Were controls selected, implemented, and practical?</a:t>
            </a:r>
            <a:endParaRPr lang="en-US" sz="1600" dirty="0"/>
          </a:p>
        </p:txBody>
      </p:sp>
      <p:sp>
        <p:nvSpPr>
          <p:cNvPr id="10" name="Text 8"/>
          <p:cNvSpPr/>
          <p:nvPr/>
        </p:nvSpPr>
        <p:spPr>
          <a:xfrm>
            <a:off x="8229600" y="1600200"/>
            <a:ext cx="3063240" cy="960120"/>
          </a:xfrm>
          <a:prstGeom prst="roundRect">
            <a:avLst/>
          </a:prstGeom>
          <a:solidFill>
            <a:srgbClr val="E8F2EC"/>
          </a:solidFill>
          <a:ln w="12700">
            <a:solidFill>
              <a:srgbClr val="DADDE0"/>
            </a:solidFill>
          </a:ln>
        </p:spPr>
        <p:txBody>
          <a:bodyPr wrap="square" lIns="1778" tIns="1778" rIns="1778" bIns="1778" rtlCol="0" anchor="ctr">
            <a:normAutofit/>
          </a:bodyPr>
          <a:lstStyle/>
          <a:p>
            <a:pPr marL="0" indent="0" algn="ctr">
              <a:buNone/>
            </a:pPr>
            <a:r>
              <a:rPr lang="en-US" sz="1600" b="1" dirty="0">
                <a:solidFill>
                  <a:srgbClr val="3F8558"/>
                </a:solidFill>
                <a:latin typeface="Arial" pitchFamily="34" charset="0"/>
                <a:ea typeface="Arial" pitchFamily="34" charset="-122"/>
                <a:cs typeface="Arial" pitchFamily="34" charset="-120"/>
              </a:rPr>
              <a:t>Supervision</a:t>
            </a:r>
            <a:endParaRPr lang="en-US" sz="1600" dirty="0"/>
          </a:p>
          <a:p>
            <a:pPr marL="0" indent="0" algn="ctr">
              <a:buNone/>
            </a:pPr>
            <a:r>
              <a:rPr lang="en-US" sz="1600" b="1" dirty="0">
                <a:solidFill>
                  <a:srgbClr val="3F8558"/>
                </a:solidFill>
                <a:latin typeface="Arial" pitchFamily="34" charset="0"/>
                <a:ea typeface="Arial" pitchFamily="34" charset="-122"/>
                <a:cs typeface="Arial" pitchFamily="34" charset="-120"/>
              </a:rPr>
              <a:t>Was the work being verified in the field?</a:t>
            </a:r>
            <a:endParaRPr lang="en-US" sz="1600" dirty="0"/>
          </a:p>
        </p:txBody>
      </p:sp>
      <p:sp>
        <p:nvSpPr>
          <p:cNvPr id="11" name="Text 9"/>
          <p:cNvSpPr/>
          <p:nvPr/>
        </p:nvSpPr>
        <p:spPr>
          <a:xfrm>
            <a:off x="2651760" y="3063240"/>
            <a:ext cx="3063240" cy="960120"/>
          </a:xfrm>
          <a:prstGeom prst="roundRect">
            <a:avLst/>
          </a:prstGeom>
          <a:solidFill>
            <a:srgbClr val="F6EFE2"/>
          </a:solidFill>
          <a:ln w="12700">
            <a:solidFill>
              <a:srgbClr val="DADDE0"/>
            </a:solidFill>
          </a:ln>
        </p:spPr>
        <p:txBody>
          <a:bodyPr wrap="square" lIns="1778" tIns="1778" rIns="1778" bIns="1778" rtlCol="0" anchor="ctr">
            <a:normAutofit/>
          </a:bodyPr>
          <a:lstStyle/>
          <a:p>
            <a:pPr marL="0" indent="0" algn="ctr">
              <a:buNone/>
            </a:pPr>
            <a:r>
              <a:rPr lang="en-US" sz="1600" b="1" dirty="0">
                <a:solidFill>
                  <a:srgbClr val="BE7E1D"/>
                </a:solidFill>
                <a:latin typeface="Arial" pitchFamily="34" charset="0"/>
                <a:ea typeface="Arial" pitchFamily="34" charset="-122"/>
                <a:cs typeface="Arial" pitchFamily="34" charset="-120"/>
              </a:rPr>
              <a:t>Warnings</a:t>
            </a:r>
            <a:endParaRPr lang="en-US" sz="1600" dirty="0"/>
          </a:p>
          <a:p>
            <a:pPr marL="0" indent="0" algn="ctr">
              <a:buNone/>
            </a:pPr>
            <a:r>
              <a:rPr lang="en-US" sz="1600" b="1" dirty="0">
                <a:solidFill>
                  <a:srgbClr val="BE7E1D"/>
                </a:solidFill>
                <a:latin typeface="Arial" pitchFamily="34" charset="0"/>
                <a:ea typeface="Arial" pitchFamily="34" charset="-122"/>
                <a:cs typeface="Arial" pitchFamily="34" charset="-120"/>
              </a:rPr>
              <a:t>Were prior incidents or near misses reviewed?</a:t>
            </a:r>
            <a:endParaRPr lang="en-US" sz="1600" dirty="0"/>
          </a:p>
        </p:txBody>
      </p:sp>
      <p:sp>
        <p:nvSpPr>
          <p:cNvPr id="12" name="Text 10"/>
          <p:cNvSpPr/>
          <p:nvPr/>
        </p:nvSpPr>
        <p:spPr>
          <a:xfrm>
            <a:off x="6400800" y="3063240"/>
            <a:ext cx="3063240" cy="960120"/>
          </a:xfrm>
          <a:prstGeom prst="roundRect">
            <a:avLst/>
          </a:prstGeom>
          <a:solidFill>
            <a:srgbClr val="ECEDEF"/>
          </a:solidFill>
          <a:ln w="12700">
            <a:solidFill>
              <a:srgbClr val="DADDE0"/>
            </a:solidFill>
          </a:ln>
        </p:spPr>
        <p:txBody>
          <a:bodyPr wrap="square" lIns="1778" tIns="1778" rIns="1778" bIns="1778" rtlCol="0" anchor="ctr">
            <a:normAutofit/>
          </a:bodyPr>
          <a:lstStyle/>
          <a:p>
            <a:pPr marL="0" indent="0" algn="ctr">
              <a:buNone/>
            </a:pPr>
            <a:r>
              <a:rPr lang="en-US" sz="1600" b="1" dirty="0">
                <a:solidFill>
                  <a:srgbClr val="4E5662"/>
                </a:solidFill>
                <a:latin typeface="Arial" pitchFamily="34" charset="0"/>
                <a:ea typeface="Arial" pitchFamily="34" charset="-122"/>
                <a:cs typeface="Arial" pitchFamily="34" charset="-120"/>
              </a:rPr>
              <a:t>Follow-up</a:t>
            </a:r>
            <a:endParaRPr lang="en-US" sz="1600" dirty="0"/>
          </a:p>
          <a:p>
            <a:pPr marL="0" indent="0" algn="ctr">
              <a:buNone/>
            </a:pPr>
            <a:r>
              <a:rPr lang="en-US" sz="1600" b="1" dirty="0">
                <a:solidFill>
                  <a:srgbClr val="4E5662"/>
                </a:solidFill>
                <a:latin typeface="Arial" pitchFamily="34" charset="0"/>
                <a:ea typeface="Arial" pitchFamily="34" charset="-122"/>
                <a:cs typeface="Arial" pitchFamily="34" charset="-120"/>
              </a:rPr>
              <a:t>Was corrective action completed and verified?</a:t>
            </a:r>
            <a:endParaRPr lang="en-US" sz="1600" dirty="0"/>
          </a:p>
        </p:txBody>
      </p:sp>
      <p:sp>
        <p:nvSpPr>
          <p:cNvPr id="13" name="Text 11"/>
          <p:cNvSpPr/>
          <p:nvPr/>
        </p:nvSpPr>
        <p:spPr>
          <a:xfrm>
            <a:off x="914400" y="5257800"/>
            <a:ext cx="10332720" cy="621792"/>
          </a:xfrm>
          <a:prstGeom prst="rect">
            <a:avLst/>
          </a:prstGeom>
          <a:solidFill>
            <a:srgbClr val="F6E7E4"/>
          </a:solidFill>
          <a:ln>
            <a:solidFill>
              <a:srgbClr val="FFFFFF">
                <a:alpha val="0"/>
              </a:srgbClr>
            </a:solidFill>
          </a:ln>
        </p:spPr>
        <p:txBody>
          <a:bodyPr wrap="square" lIns="1524" tIns="1524" rIns="1524" bIns="1524" rtlCol="0" anchor="ctr">
            <a:normAutofit/>
          </a:bodyPr>
          <a:lstStyle/>
          <a:p>
            <a:pPr marL="0" indent="0" algn="l">
              <a:buNone/>
            </a:pPr>
            <a:r>
              <a:rPr lang="en-US" sz="1500" b="1" dirty="0">
                <a:solidFill>
                  <a:srgbClr val="B62510"/>
                </a:solidFill>
                <a:latin typeface="Arial" pitchFamily="34" charset="0"/>
                <a:ea typeface="Arial" pitchFamily="34" charset="-122"/>
                <a:cs typeface="Arial" pitchFamily="34" charset="-120"/>
              </a:rPr>
              <a:t>A defensible file answers the questions an inspector, lawyer, insurer, or executive would ask six months later.</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10896"/>
            <a:ext cx="2926080" cy="219456"/>
          </a:xfrm>
          <a:prstGeom prst="rect">
            <a:avLst/>
          </a:prstGeom>
          <a:solidFill>
            <a:srgbClr val="FFFFFF">
              <a:alpha val="0"/>
            </a:srgbClr>
          </a:solidFill>
          <a:ln>
            <a:solidFill>
              <a:srgbClr val="FFFFFF">
                <a:alpha val="0"/>
              </a:srgbClr>
            </a:solidFill>
          </a:ln>
        </p:spPr>
        <p:txBody>
          <a:bodyPr wrap="square" lIns="1016" tIns="1016" rIns="1016" bIns="1016" rtlCol="0" anchor="t">
            <a:normAutofit/>
          </a:bodyPr>
          <a:lstStyle/>
          <a:p>
            <a:pPr marL="0" indent="0" algn="l">
              <a:buNone/>
            </a:pPr>
            <a:r>
              <a:rPr lang="en-US" sz="1050" b="1" dirty="0">
                <a:solidFill>
                  <a:srgbClr val="B62510"/>
                </a:solidFill>
                <a:latin typeface="Arial" pitchFamily="34" charset="0"/>
                <a:ea typeface="Arial" pitchFamily="34" charset="-122"/>
                <a:cs typeface="Arial" pitchFamily="34" charset="-120"/>
              </a:rPr>
              <a:t>WORKER ERROR</a:t>
            </a:r>
            <a:endParaRPr lang="en-US" sz="1050" dirty="0"/>
          </a:p>
        </p:txBody>
      </p:sp>
      <p:sp>
        <p:nvSpPr>
          <p:cNvPr id="3" name="Text 1"/>
          <p:cNvSpPr/>
          <p:nvPr/>
        </p:nvSpPr>
        <p:spPr>
          <a:xfrm>
            <a:off x="502920" y="658368"/>
            <a:ext cx="9692640" cy="530352"/>
          </a:xfrm>
          <a:prstGeom prst="rect">
            <a:avLst/>
          </a:prstGeom>
          <a:solidFill>
            <a:srgbClr val="FFFFFF">
              <a:alpha val="0"/>
            </a:srgbClr>
          </a:solidFill>
          <a:ln>
            <a:solidFill>
              <a:srgbClr val="FFFFFF">
                <a:alpha val="0"/>
              </a:srgbClr>
            </a:solidFill>
          </a:ln>
        </p:spPr>
        <p:txBody>
          <a:bodyPr wrap="square" lIns="0" tIns="0" rIns="0" bIns="0" rtlCol="0" anchor="t">
            <a:normAutofit/>
          </a:bodyPr>
          <a:lstStyle/>
          <a:p>
            <a:pPr marL="0" indent="0" algn="l">
              <a:buNone/>
            </a:pPr>
            <a:r>
              <a:rPr lang="en-US" sz="2700" b="1" dirty="0">
                <a:solidFill>
                  <a:srgbClr val="25272B"/>
                </a:solidFill>
                <a:latin typeface="Arial" pitchFamily="34" charset="0"/>
                <a:ea typeface="Arial" pitchFamily="34" charset="-122"/>
                <a:cs typeface="Arial" pitchFamily="34" charset="-120"/>
              </a:rPr>
              <a:t>Worker error may be true and still incomplete</a:t>
            </a:r>
            <a:endParaRPr lang="en-US" sz="2700" dirty="0"/>
          </a:p>
        </p:txBody>
      </p:sp>
      <p:sp>
        <p:nvSpPr>
          <p:cNvPr id="4" name="Text 2"/>
          <p:cNvSpPr/>
          <p:nvPr/>
        </p:nvSpPr>
        <p:spPr>
          <a:xfrm>
            <a:off x="10625328" y="274320"/>
            <a:ext cx="960120" cy="274320"/>
          </a:xfrm>
          <a:prstGeom prst="roundRect">
            <a:avLst/>
          </a:prstGeom>
          <a:solidFill>
            <a:srgbClr val="B62510"/>
          </a:solidFill>
          <a:ln>
            <a:solidFill>
              <a:srgbClr val="FFFFFF">
                <a:alpha val="0"/>
              </a:srgbClr>
            </a:solidFill>
          </a:ln>
        </p:spPr>
        <p:txBody>
          <a:bodyPr wrap="square" lIns="381" tIns="381" rIns="381" bIns="381" rtlCol="0" anchor="ctr">
            <a:normAutofit/>
          </a:bodyPr>
          <a:lstStyle/>
          <a:p>
            <a:pPr marL="0" indent="0" algn="ctr">
              <a:buNone/>
            </a:pPr>
            <a:r>
              <a:rPr lang="en-US" sz="850" b="1" dirty="0">
                <a:solidFill>
                  <a:srgbClr val="FFFFFF"/>
                </a:solidFill>
                <a:latin typeface="Arial" pitchFamily="34" charset="0"/>
                <a:ea typeface="Arial" pitchFamily="34" charset="-122"/>
                <a:cs typeface="Arial" pitchFamily="34" charset="-120"/>
              </a:rPr>
              <a:t>OHS Insider</a:t>
            </a:r>
            <a:endParaRPr lang="en-US" sz="850" dirty="0"/>
          </a:p>
        </p:txBody>
      </p:sp>
      <p:sp>
        <p:nvSpPr>
          <p:cNvPr id="5" name="Shape 3"/>
          <p:cNvSpPr/>
          <p:nvPr/>
        </p:nvSpPr>
        <p:spPr>
          <a:xfrm>
            <a:off x="0" y="6675120"/>
            <a:ext cx="12191695" cy="182880"/>
          </a:xfrm>
          <a:prstGeom prst="rect">
            <a:avLst/>
          </a:prstGeom>
          <a:solidFill>
            <a:srgbClr val="B62510"/>
          </a:solidFill>
          <a:ln w="12700">
            <a:solidFill>
              <a:srgbClr val="333333">
                <a:alpha val="0"/>
              </a:srgbClr>
            </a:solidFill>
            <a:prstDash val="solid"/>
          </a:ln>
        </p:spPr>
        <p:txBody>
          <a:bodyPr/>
          <a:lstStyle/>
          <a:p>
            <a:endParaRPr lang="en-CA"/>
          </a:p>
        </p:txBody>
      </p:sp>
      <p:sp>
        <p:nvSpPr>
          <p:cNvPr id="6" name="Text 4"/>
          <p:cNvSpPr/>
          <p:nvPr/>
        </p:nvSpPr>
        <p:spPr>
          <a:xfrm>
            <a:off x="402336" y="6473952"/>
            <a:ext cx="10972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l">
              <a:buNone/>
            </a:pPr>
            <a:r>
              <a:rPr lang="en-US" sz="800" dirty="0">
                <a:solidFill>
                  <a:srgbClr val="62666B"/>
                </a:solidFill>
                <a:latin typeface="Arial" pitchFamily="34" charset="0"/>
                <a:ea typeface="Arial" pitchFamily="34" charset="-122"/>
                <a:cs typeface="Arial" pitchFamily="34" charset="-120"/>
              </a:rPr>
              <a:t>OHS Insider</a:t>
            </a:r>
            <a:endParaRPr lang="en-US" sz="800" dirty="0"/>
          </a:p>
        </p:txBody>
      </p:sp>
      <p:sp>
        <p:nvSpPr>
          <p:cNvPr id="7" name="Text 5"/>
          <p:cNvSpPr/>
          <p:nvPr/>
        </p:nvSpPr>
        <p:spPr>
          <a:xfrm>
            <a:off x="11210544" y="6473952"/>
            <a:ext cx="4114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r">
              <a:buNone/>
            </a:pPr>
            <a:r>
              <a:rPr lang="en-US" sz="800" dirty="0">
                <a:solidFill>
                  <a:srgbClr val="62666B"/>
                </a:solidFill>
                <a:latin typeface="Arial" pitchFamily="34" charset="0"/>
                <a:ea typeface="Arial" pitchFamily="34" charset="-122"/>
                <a:cs typeface="Arial" pitchFamily="34" charset="-120"/>
              </a:rPr>
              <a:t>7</a:t>
            </a:r>
            <a:endParaRPr lang="en-US" sz="800" dirty="0"/>
          </a:p>
        </p:txBody>
      </p:sp>
      <p:pic>
        <p:nvPicPr>
          <p:cNvPr id="8" name="Image 0" descr="/mnt/data/wide_industrial_warehouse_scene_with_a_large_empty_batch_1.png"/>
          <p:cNvPicPr>
            <a:picLocks noChangeAspect="1"/>
          </p:cNvPicPr>
          <p:nvPr/>
        </p:nvPicPr>
        <p:blipFill>
          <a:blip r:embed="rId3"/>
          <a:srcRect l="8000" r="5022"/>
          <a:stretch/>
        </p:blipFill>
        <p:spPr>
          <a:xfrm>
            <a:off x="6492240" y="1325880"/>
            <a:ext cx="4663440" cy="3017520"/>
          </a:xfrm>
          <a:prstGeom prst="rect">
            <a:avLst/>
          </a:prstGeom>
        </p:spPr>
      </p:pic>
      <p:sp>
        <p:nvSpPr>
          <p:cNvPr id="9" name="Text 6"/>
          <p:cNvSpPr/>
          <p:nvPr/>
        </p:nvSpPr>
        <p:spPr>
          <a:xfrm>
            <a:off x="822960" y="1645920"/>
            <a:ext cx="4800600" cy="822960"/>
          </a:xfrm>
          <a:prstGeom prst="rect">
            <a:avLst/>
          </a:prstGeom>
          <a:solidFill>
            <a:srgbClr val="FFFFFF">
              <a:alpha val="0"/>
            </a:srgbClr>
          </a:solidFill>
          <a:ln>
            <a:solidFill>
              <a:srgbClr val="FFFFFF">
                <a:alpha val="0"/>
              </a:srgbClr>
            </a:solidFill>
          </a:ln>
        </p:spPr>
        <p:txBody>
          <a:bodyPr wrap="square" lIns="0" tIns="0" rIns="0" bIns="0" rtlCol="0" anchor="t">
            <a:normAutofit/>
          </a:bodyPr>
          <a:lstStyle/>
          <a:p>
            <a:pPr marL="0" indent="0" algn="l">
              <a:buNone/>
            </a:pPr>
            <a:r>
              <a:rPr lang="en-US" sz="2800" b="1" dirty="0">
                <a:solidFill>
                  <a:srgbClr val="B62510"/>
                </a:solidFill>
                <a:latin typeface="Arial" pitchFamily="34" charset="0"/>
                <a:ea typeface="Arial" pitchFamily="34" charset="-122"/>
                <a:cs typeface="Arial" pitchFamily="34" charset="-120"/>
              </a:rPr>
              <a:t>The last visible action is not the same as the root cause.</a:t>
            </a:r>
            <a:endParaRPr lang="en-US" sz="2800" dirty="0"/>
          </a:p>
        </p:txBody>
      </p:sp>
      <p:sp>
        <p:nvSpPr>
          <p:cNvPr id="10" name="Text 7"/>
          <p:cNvSpPr/>
          <p:nvPr/>
        </p:nvSpPr>
        <p:spPr>
          <a:xfrm>
            <a:off x="868680" y="2880360"/>
            <a:ext cx="5074920" cy="1097280"/>
          </a:xfrm>
          <a:prstGeom prst="roundRect">
            <a:avLst/>
          </a:prstGeom>
          <a:solidFill>
            <a:srgbClr val="F6E7E4"/>
          </a:solidFill>
          <a:ln w="12700">
            <a:solidFill>
              <a:srgbClr val="DADDE0"/>
            </a:solidFill>
          </a:ln>
        </p:spPr>
        <p:txBody>
          <a:bodyPr wrap="square" lIns="1778" tIns="1778" rIns="1778" bIns="1778" rtlCol="0" anchor="ctr">
            <a:normAutofit/>
          </a:bodyPr>
          <a:lstStyle/>
          <a:p>
            <a:pPr marL="0" indent="0" algn="ctr">
              <a:buNone/>
            </a:pPr>
            <a:r>
              <a:rPr lang="en-US" sz="2000" b="1" dirty="0">
                <a:solidFill>
                  <a:srgbClr val="25272B"/>
                </a:solidFill>
                <a:latin typeface="Arial" pitchFamily="34" charset="0"/>
                <a:ea typeface="Arial" pitchFamily="34" charset="-122"/>
                <a:cs typeface="Arial" pitchFamily="34" charset="-120"/>
              </a:rPr>
              <a:t>Ask what made the error possible, predictable, tolerated, or not prevented by the system.</a:t>
            </a:r>
            <a:endParaRPr lang="en-US" sz="2000" dirty="0"/>
          </a:p>
        </p:txBody>
      </p:sp>
      <p:sp>
        <p:nvSpPr>
          <p:cNvPr id="11" name="Text 8"/>
          <p:cNvSpPr/>
          <p:nvPr/>
        </p:nvSpPr>
        <p:spPr>
          <a:xfrm>
            <a:off x="914400" y="5349240"/>
            <a:ext cx="10332720" cy="548640"/>
          </a:xfrm>
          <a:prstGeom prst="rect">
            <a:avLst/>
          </a:prstGeom>
          <a:solidFill>
            <a:srgbClr val="F6E7E4"/>
          </a:solidFill>
          <a:ln>
            <a:solidFill>
              <a:srgbClr val="FFFFFF">
                <a:alpha val="0"/>
              </a:srgbClr>
            </a:solidFill>
          </a:ln>
        </p:spPr>
        <p:txBody>
          <a:bodyPr wrap="square" lIns="1524" tIns="1524" rIns="1524" bIns="1524" rtlCol="0" anchor="ctr">
            <a:normAutofit/>
          </a:bodyPr>
          <a:lstStyle/>
          <a:p>
            <a:pPr marL="0" indent="0" algn="l">
              <a:buNone/>
            </a:pPr>
            <a:r>
              <a:rPr lang="en-US" sz="1600" b="1" dirty="0">
                <a:solidFill>
                  <a:srgbClr val="B62510"/>
                </a:solidFill>
                <a:latin typeface="Arial" pitchFamily="34" charset="0"/>
                <a:ea typeface="Arial" pitchFamily="34" charset="-122"/>
                <a:cs typeface="Arial" pitchFamily="34" charset="-120"/>
              </a:rPr>
              <a:t>Worker error may explain what happened. It rarely explains why the system allowed it to happen.</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10896"/>
            <a:ext cx="2926080" cy="219456"/>
          </a:xfrm>
          <a:prstGeom prst="rect">
            <a:avLst/>
          </a:prstGeom>
          <a:solidFill>
            <a:srgbClr val="FFFFFF">
              <a:alpha val="0"/>
            </a:srgbClr>
          </a:solidFill>
          <a:ln>
            <a:solidFill>
              <a:srgbClr val="FFFFFF">
                <a:alpha val="0"/>
              </a:srgbClr>
            </a:solidFill>
          </a:ln>
        </p:spPr>
        <p:txBody>
          <a:bodyPr wrap="square" lIns="1016" tIns="1016" rIns="1016" bIns="1016" rtlCol="0" anchor="t">
            <a:normAutofit/>
          </a:bodyPr>
          <a:lstStyle/>
          <a:p>
            <a:pPr marL="0" indent="0" algn="l">
              <a:buNone/>
            </a:pPr>
            <a:r>
              <a:rPr lang="en-US" sz="1050" b="1" dirty="0">
                <a:solidFill>
                  <a:srgbClr val="B62510"/>
                </a:solidFill>
                <a:latin typeface="Arial" pitchFamily="34" charset="0"/>
                <a:ea typeface="Arial" pitchFamily="34" charset="-122"/>
                <a:cs typeface="Arial" pitchFamily="34" charset="-120"/>
              </a:rPr>
              <a:t>LANGUAGE SHIFT</a:t>
            </a:r>
            <a:endParaRPr lang="en-US" sz="1050" dirty="0"/>
          </a:p>
        </p:txBody>
      </p:sp>
      <p:sp>
        <p:nvSpPr>
          <p:cNvPr id="3" name="Text 1"/>
          <p:cNvSpPr/>
          <p:nvPr/>
        </p:nvSpPr>
        <p:spPr>
          <a:xfrm>
            <a:off x="502920" y="658368"/>
            <a:ext cx="9692640" cy="530352"/>
          </a:xfrm>
          <a:prstGeom prst="rect">
            <a:avLst/>
          </a:prstGeom>
          <a:solidFill>
            <a:srgbClr val="FFFFFF">
              <a:alpha val="0"/>
            </a:srgbClr>
          </a:solidFill>
          <a:ln>
            <a:solidFill>
              <a:srgbClr val="FFFFFF">
                <a:alpha val="0"/>
              </a:srgbClr>
            </a:solidFill>
          </a:ln>
        </p:spPr>
        <p:txBody>
          <a:bodyPr wrap="square" lIns="0" tIns="0" rIns="0" bIns="0" rtlCol="0" anchor="t">
            <a:normAutofit/>
          </a:bodyPr>
          <a:lstStyle/>
          <a:p>
            <a:pPr marL="0" indent="0" algn="l">
              <a:buNone/>
            </a:pPr>
            <a:r>
              <a:rPr lang="en-US" sz="2600" b="1" dirty="0">
                <a:solidFill>
                  <a:srgbClr val="25272B"/>
                </a:solidFill>
                <a:latin typeface="Arial" pitchFamily="34" charset="0"/>
                <a:ea typeface="Arial" pitchFamily="34" charset="-122"/>
                <a:cs typeface="Arial" pitchFamily="34" charset="-120"/>
              </a:rPr>
              <a:t>Change the question and you change the investigation</a:t>
            </a:r>
            <a:endParaRPr lang="en-US" sz="2600" dirty="0"/>
          </a:p>
        </p:txBody>
      </p:sp>
      <p:sp>
        <p:nvSpPr>
          <p:cNvPr id="4" name="Text 2"/>
          <p:cNvSpPr/>
          <p:nvPr/>
        </p:nvSpPr>
        <p:spPr>
          <a:xfrm>
            <a:off x="10625328" y="274320"/>
            <a:ext cx="960120" cy="274320"/>
          </a:xfrm>
          <a:prstGeom prst="roundRect">
            <a:avLst/>
          </a:prstGeom>
          <a:solidFill>
            <a:srgbClr val="B62510"/>
          </a:solidFill>
          <a:ln>
            <a:solidFill>
              <a:srgbClr val="FFFFFF">
                <a:alpha val="0"/>
              </a:srgbClr>
            </a:solidFill>
          </a:ln>
        </p:spPr>
        <p:txBody>
          <a:bodyPr wrap="square" lIns="381" tIns="381" rIns="381" bIns="381" rtlCol="0" anchor="ctr">
            <a:normAutofit/>
          </a:bodyPr>
          <a:lstStyle/>
          <a:p>
            <a:pPr marL="0" indent="0" algn="ctr">
              <a:buNone/>
            </a:pPr>
            <a:r>
              <a:rPr lang="en-US" sz="850" b="1" dirty="0">
                <a:solidFill>
                  <a:srgbClr val="FFFFFF"/>
                </a:solidFill>
                <a:latin typeface="Arial" pitchFamily="34" charset="0"/>
                <a:ea typeface="Arial" pitchFamily="34" charset="-122"/>
                <a:cs typeface="Arial" pitchFamily="34" charset="-120"/>
              </a:rPr>
              <a:t>OHS Insider</a:t>
            </a:r>
            <a:endParaRPr lang="en-US" sz="850" dirty="0"/>
          </a:p>
        </p:txBody>
      </p:sp>
      <p:sp>
        <p:nvSpPr>
          <p:cNvPr id="5" name="Shape 3"/>
          <p:cNvSpPr/>
          <p:nvPr/>
        </p:nvSpPr>
        <p:spPr>
          <a:xfrm>
            <a:off x="0" y="6675120"/>
            <a:ext cx="12191695" cy="182880"/>
          </a:xfrm>
          <a:prstGeom prst="rect">
            <a:avLst/>
          </a:prstGeom>
          <a:solidFill>
            <a:srgbClr val="B62510"/>
          </a:solidFill>
          <a:ln w="12700">
            <a:solidFill>
              <a:srgbClr val="333333">
                <a:alpha val="0"/>
              </a:srgbClr>
            </a:solidFill>
            <a:prstDash val="solid"/>
          </a:ln>
        </p:spPr>
        <p:txBody>
          <a:bodyPr/>
          <a:lstStyle/>
          <a:p>
            <a:endParaRPr lang="en-CA"/>
          </a:p>
        </p:txBody>
      </p:sp>
      <p:sp>
        <p:nvSpPr>
          <p:cNvPr id="6" name="Text 4"/>
          <p:cNvSpPr/>
          <p:nvPr/>
        </p:nvSpPr>
        <p:spPr>
          <a:xfrm>
            <a:off x="402336" y="6473952"/>
            <a:ext cx="10972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l">
              <a:buNone/>
            </a:pPr>
            <a:r>
              <a:rPr lang="en-US" sz="800" dirty="0">
                <a:solidFill>
                  <a:srgbClr val="62666B"/>
                </a:solidFill>
                <a:latin typeface="Arial" pitchFamily="34" charset="0"/>
                <a:ea typeface="Arial" pitchFamily="34" charset="-122"/>
                <a:cs typeface="Arial" pitchFamily="34" charset="-120"/>
              </a:rPr>
              <a:t>OHS Insider</a:t>
            </a:r>
            <a:endParaRPr lang="en-US" sz="800" dirty="0"/>
          </a:p>
        </p:txBody>
      </p:sp>
      <p:sp>
        <p:nvSpPr>
          <p:cNvPr id="7" name="Text 5"/>
          <p:cNvSpPr/>
          <p:nvPr/>
        </p:nvSpPr>
        <p:spPr>
          <a:xfrm>
            <a:off x="11210544" y="6473952"/>
            <a:ext cx="4114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r">
              <a:buNone/>
            </a:pPr>
            <a:r>
              <a:rPr lang="en-US" sz="800" dirty="0">
                <a:solidFill>
                  <a:srgbClr val="62666B"/>
                </a:solidFill>
                <a:latin typeface="Arial" pitchFamily="34" charset="0"/>
                <a:ea typeface="Arial" pitchFamily="34" charset="-122"/>
                <a:cs typeface="Arial" pitchFamily="34" charset="-120"/>
              </a:rPr>
              <a:t>8</a:t>
            </a:r>
            <a:endParaRPr lang="en-US" sz="800" dirty="0"/>
          </a:p>
        </p:txBody>
      </p:sp>
      <p:sp>
        <p:nvSpPr>
          <p:cNvPr id="8" name="Text 6"/>
          <p:cNvSpPr/>
          <p:nvPr/>
        </p:nvSpPr>
        <p:spPr>
          <a:xfrm>
            <a:off x="914400" y="1645920"/>
            <a:ext cx="4297680" cy="2971800"/>
          </a:xfrm>
          <a:prstGeom prst="roundRect">
            <a:avLst/>
          </a:prstGeom>
          <a:solidFill>
            <a:srgbClr val="F6E7E4"/>
          </a:solidFill>
          <a:ln w="12700">
            <a:solidFill>
              <a:srgbClr val="DADDE0"/>
            </a:solidFill>
          </a:ln>
        </p:spPr>
        <p:txBody>
          <a:bodyPr wrap="square" lIns="1778" tIns="1778" rIns="1778" bIns="1778" rtlCol="0" anchor="ctr">
            <a:normAutofit/>
          </a:bodyPr>
          <a:lstStyle/>
          <a:p>
            <a:pPr marL="0" indent="0" algn="ctr">
              <a:buNone/>
            </a:pPr>
            <a:r>
              <a:rPr lang="en-US" sz="2200" b="1" dirty="0">
                <a:solidFill>
                  <a:srgbClr val="B62510"/>
                </a:solidFill>
                <a:latin typeface="Arial" pitchFamily="34" charset="0"/>
                <a:ea typeface="Arial" pitchFamily="34" charset="-122"/>
                <a:cs typeface="Arial" pitchFamily="34" charset="-120"/>
              </a:rPr>
              <a:t>Blame-focused</a:t>
            </a:r>
            <a:endParaRPr lang="en-US" sz="2200" dirty="0"/>
          </a:p>
          <a:p>
            <a:pPr marL="0" indent="0" algn="ctr">
              <a:buNone/>
            </a:pPr>
            <a:endParaRPr lang="en-US" sz="2200" dirty="0"/>
          </a:p>
          <a:p>
            <a:pPr marL="0" indent="0" algn="ctr">
              <a:buNone/>
            </a:pPr>
            <a:r>
              <a:rPr lang="en-US" sz="2200" b="1" dirty="0">
                <a:solidFill>
                  <a:srgbClr val="B62510"/>
                </a:solidFill>
                <a:latin typeface="Arial" pitchFamily="34" charset="0"/>
                <a:ea typeface="Arial" pitchFamily="34" charset="-122"/>
                <a:cs typeface="Arial" pitchFamily="34" charset="-120"/>
              </a:rPr>
              <a:t>Who failed?</a:t>
            </a:r>
            <a:endParaRPr lang="en-US" sz="2200" dirty="0"/>
          </a:p>
          <a:p>
            <a:pPr marL="0" indent="0" algn="ctr">
              <a:buNone/>
            </a:pPr>
            <a:r>
              <a:rPr lang="en-US" sz="2200" b="1" dirty="0">
                <a:solidFill>
                  <a:srgbClr val="B62510"/>
                </a:solidFill>
                <a:latin typeface="Arial" pitchFamily="34" charset="0"/>
                <a:ea typeface="Arial" pitchFamily="34" charset="-122"/>
                <a:cs typeface="Arial" pitchFamily="34" charset="-120"/>
              </a:rPr>
              <a:t>Who broke the rule?</a:t>
            </a:r>
            <a:endParaRPr lang="en-US" sz="2200" dirty="0"/>
          </a:p>
          <a:p>
            <a:pPr marL="0" indent="0" algn="ctr">
              <a:buNone/>
            </a:pPr>
            <a:r>
              <a:rPr lang="en-US" sz="2200" b="1" dirty="0">
                <a:solidFill>
                  <a:srgbClr val="B62510"/>
                </a:solidFill>
                <a:latin typeface="Arial" pitchFamily="34" charset="0"/>
                <a:ea typeface="Arial" pitchFamily="34" charset="-122"/>
                <a:cs typeface="Arial" pitchFamily="34" charset="-120"/>
              </a:rPr>
              <a:t>Who needs retraining?</a:t>
            </a:r>
            <a:endParaRPr lang="en-US" sz="2200" dirty="0"/>
          </a:p>
        </p:txBody>
      </p:sp>
      <p:sp>
        <p:nvSpPr>
          <p:cNvPr id="9" name="Text 7"/>
          <p:cNvSpPr/>
          <p:nvPr/>
        </p:nvSpPr>
        <p:spPr>
          <a:xfrm>
            <a:off x="6949440" y="1645920"/>
            <a:ext cx="4297680" cy="2971800"/>
          </a:xfrm>
          <a:prstGeom prst="roundRect">
            <a:avLst/>
          </a:prstGeom>
          <a:solidFill>
            <a:srgbClr val="E8F2EC"/>
          </a:solidFill>
          <a:ln w="12700">
            <a:solidFill>
              <a:srgbClr val="DADDE0"/>
            </a:solidFill>
          </a:ln>
        </p:spPr>
        <p:txBody>
          <a:bodyPr wrap="square" lIns="1778" tIns="1778" rIns="1778" bIns="1778" rtlCol="0" anchor="ctr">
            <a:normAutofit/>
          </a:bodyPr>
          <a:lstStyle/>
          <a:p>
            <a:pPr marL="0" indent="0" algn="ctr">
              <a:buNone/>
            </a:pPr>
            <a:r>
              <a:rPr lang="en-US" sz="2200" b="1" dirty="0">
                <a:solidFill>
                  <a:srgbClr val="3F8558"/>
                </a:solidFill>
                <a:latin typeface="Arial" pitchFamily="34" charset="0"/>
                <a:ea typeface="Arial" pitchFamily="34" charset="-122"/>
                <a:cs typeface="Arial" pitchFamily="34" charset="-120"/>
              </a:rPr>
              <a:t>Prevention-focused</a:t>
            </a:r>
            <a:endParaRPr lang="en-US" sz="2200" dirty="0"/>
          </a:p>
          <a:p>
            <a:pPr marL="0" indent="0" algn="ctr">
              <a:buNone/>
            </a:pPr>
            <a:endParaRPr lang="en-US" sz="2200" dirty="0"/>
          </a:p>
          <a:p>
            <a:pPr marL="0" indent="0" algn="ctr">
              <a:buNone/>
            </a:pPr>
            <a:r>
              <a:rPr lang="en-US" sz="2200" b="1" dirty="0">
                <a:solidFill>
                  <a:srgbClr val="3F8558"/>
                </a:solidFill>
                <a:latin typeface="Arial" pitchFamily="34" charset="0"/>
                <a:ea typeface="Arial" pitchFamily="34" charset="-122"/>
                <a:cs typeface="Arial" pitchFamily="34" charset="-120"/>
              </a:rPr>
              <a:t>What failed?</a:t>
            </a:r>
            <a:endParaRPr lang="en-US" sz="2200" dirty="0"/>
          </a:p>
          <a:p>
            <a:pPr marL="0" indent="0" algn="ctr">
              <a:buNone/>
            </a:pPr>
            <a:r>
              <a:rPr lang="en-US" sz="2200" b="1" dirty="0">
                <a:solidFill>
                  <a:srgbClr val="3F8558"/>
                </a:solidFill>
                <a:latin typeface="Arial" pitchFamily="34" charset="0"/>
                <a:ea typeface="Arial" pitchFamily="34" charset="-122"/>
                <a:cs typeface="Arial" pitchFamily="34" charset="-120"/>
              </a:rPr>
              <a:t>What control broke down?</a:t>
            </a:r>
            <a:endParaRPr lang="en-US" sz="2200" dirty="0"/>
          </a:p>
          <a:p>
            <a:pPr marL="0" indent="0" algn="ctr">
              <a:buNone/>
            </a:pPr>
            <a:r>
              <a:rPr lang="en-US" sz="2200" b="1" dirty="0">
                <a:solidFill>
                  <a:srgbClr val="3F8558"/>
                </a:solidFill>
                <a:latin typeface="Arial" pitchFamily="34" charset="0"/>
                <a:ea typeface="Arial" pitchFamily="34" charset="-122"/>
                <a:cs typeface="Arial" pitchFamily="34" charset="-120"/>
              </a:rPr>
              <a:t>What needs to change?</a:t>
            </a:r>
            <a:endParaRPr lang="en-US" sz="2200" dirty="0"/>
          </a:p>
        </p:txBody>
      </p:sp>
      <p:sp>
        <p:nvSpPr>
          <p:cNvPr id="10" name="Text 8"/>
          <p:cNvSpPr/>
          <p:nvPr/>
        </p:nvSpPr>
        <p:spPr>
          <a:xfrm>
            <a:off x="5623560" y="2788920"/>
            <a:ext cx="822960" cy="640080"/>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ctr">
              <a:buNone/>
            </a:pPr>
            <a:r>
              <a:rPr lang="en-US" sz="5400" b="1" dirty="0">
                <a:solidFill>
                  <a:srgbClr val="62666B"/>
                </a:solidFill>
                <a:latin typeface="Arial" pitchFamily="34" charset="0"/>
                <a:ea typeface="Arial" pitchFamily="34" charset="-122"/>
                <a:cs typeface="Arial" pitchFamily="34" charset="-120"/>
              </a:rPr>
              <a:t>›</a:t>
            </a:r>
            <a:endParaRPr lang="en-US" sz="5400" dirty="0"/>
          </a:p>
        </p:txBody>
      </p:sp>
      <p:sp>
        <p:nvSpPr>
          <p:cNvPr id="11" name="Text 9"/>
          <p:cNvSpPr/>
          <p:nvPr/>
        </p:nvSpPr>
        <p:spPr>
          <a:xfrm>
            <a:off x="914400" y="5257800"/>
            <a:ext cx="10332720" cy="548640"/>
          </a:xfrm>
          <a:prstGeom prst="rect">
            <a:avLst/>
          </a:prstGeom>
          <a:solidFill>
            <a:srgbClr val="F6E7E4"/>
          </a:solidFill>
          <a:ln>
            <a:solidFill>
              <a:srgbClr val="FFFFFF">
                <a:alpha val="0"/>
              </a:srgbClr>
            </a:solidFill>
          </a:ln>
        </p:spPr>
        <p:txBody>
          <a:bodyPr wrap="square" lIns="1524" tIns="1524" rIns="1524" bIns="1524" rtlCol="0" anchor="ctr">
            <a:normAutofit/>
          </a:bodyPr>
          <a:lstStyle/>
          <a:p>
            <a:pPr marL="0" indent="0" algn="l">
              <a:buNone/>
            </a:pPr>
            <a:r>
              <a:rPr lang="en-US" sz="1600" b="1" dirty="0">
                <a:solidFill>
                  <a:srgbClr val="B62510"/>
                </a:solidFill>
                <a:latin typeface="Arial" pitchFamily="34" charset="0"/>
                <a:ea typeface="Arial" pitchFamily="34" charset="-122"/>
                <a:cs typeface="Arial" pitchFamily="34" charset="-120"/>
              </a:rPr>
              <a:t>A prevention-focused investigation produces better corrective actions and stronger documentation.</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7F5F1"/>
        </a:solidFill>
        <a:effectLst/>
      </p:bgPr>
    </p:bg>
    <p:spTree>
      <p:nvGrpSpPr>
        <p:cNvPr id="1" name=""/>
        <p:cNvGrpSpPr/>
        <p:nvPr/>
      </p:nvGrpSpPr>
      <p:grpSpPr>
        <a:xfrm>
          <a:off x="0" y="0"/>
          <a:ext cx="0" cy="0"/>
          <a:chOff x="0" y="0"/>
          <a:chExt cx="0" cy="0"/>
        </a:xfrm>
      </p:grpSpPr>
      <p:sp>
        <p:nvSpPr>
          <p:cNvPr id="2" name="Text 0"/>
          <p:cNvSpPr/>
          <p:nvPr/>
        </p:nvSpPr>
        <p:spPr>
          <a:xfrm>
            <a:off x="502920" y="310896"/>
            <a:ext cx="2926080" cy="219456"/>
          </a:xfrm>
          <a:prstGeom prst="rect">
            <a:avLst/>
          </a:prstGeom>
          <a:solidFill>
            <a:srgbClr val="FFFFFF">
              <a:alpha val="0"/>
            </a:srgbClr>
          </a:solidFill>
          <a:ln>
            <a:solidFill>
              <a:srgbClr val="FFFFFF">
                <a:alpha val="0"/>
              </a:srgbClr>
            </a:solidFill>
          </a:ln>
        </p:spPr>
        <p:txBody>
          <a:bodyPr wrap="square" lIns="1016" tIns="1016" rIns="1016" bIns="1016" rtlCol="0" anchor="t">
            <a:normAutofit/>
          </a:bodyPr>
          <a:lstStyle/>
          <a:p>
            <a:pPr marL="0" indent="0" algn="l">
              <a:buNone/>
            </a:pPr>
            <a:r>
              <a:rPr lang="en-US" sz="1050" b="1" dirty="0">
                <a:solidFill>
                  <a:srgbClr val="B62510"/>
                </a:solidFill>
                <a:latin typeface="Arial" pitchFamily="34" charset="0"/>
                <a:ea typeface="Arial" pitchFamily="34" charset="-122"/>
                <a:cs typeface="Arial" pitchFamily="34" charset="-120"/>
              </a:rPr>
              <a:t>INVESTIGATION PLANNING</a:t>
            </a:r>
            <a:endParaRPr lang="en-US" sz="1050" dirty="0"/>
          </a:p>
        </p:txBody>
      </p:sp>
      <p:sp>
        <p:nvSpPr>
          <p:cNvPr id="3" name="Text 1"/>
          <p:cNvSpPr/>
          <p:nvPr/>
        </p:nvSpPr>
        <p:spPr>
          <a:xfrm>
            <a:off x="502920" y="658368"/>
            <a:ext cx="9692640" cy="530352"/>
          </a:xfrm>
          <a:prstGeom prst="rect">
            <a:avLst/>
          </a:prstGeom>
          <a:solidFill>
            <a:srgbClr val="FFFFFF">
              <a:alpha val="0"/>
            </a:srgbClr>
          </a:solidFill>
          <a:ln>
            <a:solidFill>
              <a:srgbClr val="FFFFFF">
                <a:alpha val="0"/>
              </a:srgbClr>
            </a:solidFill>
          </a:ln>
        </p:spPr>
        <p:txBody>
          <a:bodyPr wrap="square" lIns="0" tIns="0" rIns="0" bIns="0" rtlCol="0" anchor="t">
            <a:normAutofit/>
          </a:bodyPr>
          <a:lstStyle/>
          <a:p>
            <a:pPr marL="0" indent="0" algn="l">
              <a:buNone/>
            </a:pPr>
            <a:r>
              <a:rPr lang="en-US" sz="2700" b="1" dirty="0">
                <a:solidFill>
                  <a:srgbClr val="25272B"/>
                </a:solidFill>
                <a:latin typeface="Arial" pitchFamily="34" charset="0"/>
                <a:ea typeface="Arial" pitchFamily="34" charset="-122"/>
                <a:cs typeface="Arial" pitchFamily="34" charset="-120"/>
              </a:rPr>
              <a:t>Plan the investigation before conclusions form</a:t>
            </a:r>
            <a:endParaRPr lang="en-US" sz="2700" dirty="0"/>
          </a:p>
        </p:txBody>
      </p:sp>
      <p:sp>
        <p:nvSpPr>
          <p:cNvPr id="4" name="Text 2"/>
          <p:cNvSpPr/>
          <p:nvPr/>
        </p:nvSpPr>
        <p:spPr>
          <a:xfrm>
            <a:off x="10625328" y="274320"/>
            <a:ext cx="960120" cy="274320"/>
          </a:xfrm>
          <a:prstGeom prst="roundRect">
            <a:avLst/>
          </a:prstGeom>
          <a:solidFill>
            <a:srgbClr val="B62510"/>
          </a:solidFill>
          <a:ln>
            <a:solidFill>
              <a:srgbClr val="FFFFFF">
                <a:alpha val="0"/>
              </a:srgbClr>
            </a:solidFill>
          </a:ln>
        </p:spPr>
        <p:txBody>
          <a:bodyPr wrap="square" lIns="381" tIns="381" rIns="381" bIns="381" rtlCol="0" anchor="ctr">
            <a:normAutofit/>
          </a:bodyPr>
          <a:lstStyle/>
          <a:p>
            <a:pPr marL="0" indent="0" algn="ctr">
              <a:buNone/>
            </a:pPr>
            <a:r>
              <a:rPr lang="en-US" sz="850" b="1" dirty="0">
                <a:solidFill>
                  <a:srgbClr val="FFFFFF"/>
                </a:solidFill>
                <a:latin typeface="Arial" pitchFamily="34" charset="0"/>
                <a:ea typeface="Arial" pitchFamily="34" charset="-122"/>
                <a:cs typeface="Arial" pitchFamily="34" charset="-120"/>
              </a:rPr>
              <a:t>OHS Insider</a:t>
            </a:r>
            <a:endParaRPr lang="en-US" sz="850" dirty="0"/>
          </a:p>
        </p:txBody>
      </p:sp>
      <p:sp>
        <p:nvSpPr>
          <p:cNvPr id="5" name="Shape 3"/>
          <p:cNvSpPr/>
          <p:nvPr/>
        </p:nvSpPr>
        <p:spPr>
          <a:xfrm>
            <a:off x="0" y="6675120"/>
            <a:ext cx="12191695" cy="182880"/>
          </a:xfrm>
          <a:prstGeom prst="rect">
            <a:avLst/>
          </a:prstGeom>
          <a:solidFill>
            <a:srgbClr val="B62510"/>
          </a:solidFill>
          <a:ln w="12700">
            <a:solidFill>
              <a:srgbClr val="333333">
                <a:alpha val="0"/>
              </a:srgbClr>
            </a:solidFill>
            <a:prstDash val="solid"/>
          </a:ln>
        </p:spPr>
        <p:txBody>
          <a:bodyPr/>
          <a:lstStyle/>
          <a:p>
            <a:endParaRPr lang="en-CA"/>
          </a:p>
        </p:txBody>
      </p:sp>
      <p:sp>
        <p:nvSpPr>
          <p:cNvPr id="6" name="Text 4"/>
          <p:cNvSpPr/>
          <p:nvPr/>
        </p:nvSpPr>
        <p:spPr>
          <a:xfrm>
            <a:off x="402336" y="6473952"/>
            <a:ext cx="10972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l">
              <a:buNone/>
            </a:pPr>
            <a:r>
              <a:rPr lang="en-US" sz="800" dirty="0">
                <a:solidFill>
                  <a:srgbClr val="62666B"/>
                </a:solidFill>
                <a:latin typeface="Arial" pitchFamily="34" charset="0"/>
                <a:ea typeface="Arial" pitchFamily="34" charset="-122"/>
                <a:cs typeface="Arial" pitchFamily="34" charset="-120"/>
              </a:rPr>
              <a:t>OHS Insider</a:t>
            </a:r>
            <a:endParaRPr lang="en-US" sz="800" dirty="0"/>
          </a:p>
        </p:txBody>
      </p:sp>
      <p:sp>
        <p:nvSpPr>
          <p:cNvPr id="7" name="Text 5"/>
          <p:cNvSpPr/>
          <p:nvPr/>
        </p:nvSpPr>
        <p:spPr>
          <a:xfrm>
            <a:off x="11210544" y="6473952"/>
            <a:ext cx="411480" cy="164592"/>
          </a:xfrm>
          <a:prstGeom prst="rect">
            <a:avLst/>
          </a:prstGeom>
          <a:solidFill>
            <a:srgbClr val="FFFFFF">
              <a:alpha val="0"/>
            </a:srgbClr>
          </a:solidFill>
          <a:ln>
            <a:solidFill>
              <a:srgbClr val="FFFFFF">
                <a:alpha val="0"/>
              </a:srgbClr>
            </a:solidFill>
          </a:ln>
        </p:spPr>
        <p:txBody>
          <a:bodyPr wrap="square" lIns="0" tIns="0" rIns="0" bIns="0" rtlCol="0" anchor="ctr">
            <a:normAutofit/>
          </a:bodyPr>
          <a:lstStyle/>
          <a:p>
            <a:pPr marL="0" indent="0" algn="r">
              <a:buNone/>
            </a:pPr>
            <a:r>
              <a:rPr lang="en-US" sz="800" dirty="0">
                <a:solidFill>
                  <a:srgbClr val="62666B"/>
                </a:solidFill>
                <a:latin typeface="Arial" pitchFamily="34" charset="0"/>
                <a:ea typeface="Arial" pitchFamily="34" charset="-122"/>
                <a:cs typeface="Arial" pitchFamily="34" charset="-120"/>
              </a:rPr>
              <a:t>9</a:t>
            </a:r>
            <a:endParaRPr lang="en-US" sz="800" dirty="0"/>
          </a:p>
        </p:txBody>
      </p:sp>
      <p:pic>
        <p:nvPicPr>
          <p:cNvPr id="8" name="Image 0" descr="/mnt/data/a_wide_well_lit_office_conference_scene_viewed_fr_batch_3.png"/>
          <p:cNvPicPr>
            <a:picLocks noChangeAspect="1"/>
          </p:cNvPicPr>
          <p:nvPr/>
        </p:nvPicPr>
        <p:blipFill>
          <a:blip r:embed="rId3"/>
          <a:srcRect l="5000" r="8821"/>
          <a:stretch/>
        </p:blipFill>
        <p:spPr>
          <a:xfrm>
            <a:off x="6675120" y="1417320"/>
            <a:ext cx="4480560" cy="2926080"/>
          </a:xfrm>
          <a:prstGeom prst="rect">
            <a:avLst/>
          </a:prstGeom>
        </p:spPr>
      </p:pic>
      <p:sp>
        <p:nvSpPr>
          <p:cNvPr id="9" name="Text 6"/>
          <p:cNvSpPr/>
          <p:nvPr/>
        </p:nvSpPr>
        <p:spPr>
          <a:xfrm>
            <a:off x="868680" y="1600200"/>
            <a:ext cx="5166360" cy="502920"/>
          </a:xfrm>
          <a:prstGeom prst="roundRect">
            <a:avLst/>
          </a:prstGeom>
          <a:solidFill>
            <a:srgbClr val="E8F0F6"/>
          </a:solidFill>
          <a:ln w="12700">
            <a:solidFill>
              <a:srgbClr val="DADDE0"/>
            </a:solidFill>
          </a:ln>
        </p:spPr>
        <p:txBody>
          <a:bodyPr wrap="square" lIns="1778" tIns="1778" rIns="1778" bIns="1778" rtlCol="0" anchor="ctr">
            <a:normAutofit/>
          </a:bodyPr>
          <a:lstStyle/>
          <a:p>
            <a:pPr marL="0" indent="0" algn="l">
              <a:buNone/>
            </a:pPr>
            <a:r>
              <a:rPr lang="en-US" sz="1700" dirty="0">
                <a:solidFill>
                  <a:srgbClr val="25272B"/>
                </a:solidFill>
                <a:latin typeface="Arial" pitchFamily="34" charset="0"/>
                <a:ea typeface="Arial" pitchFamily="34" charset="-122"/>
                <a:cs typeface="Arial" pitchFamily="34" charset="-120"/>
              </a:rPr>
              <a:t>1. Secure the scene and preserve evidence</a:t>
            </a:r>
            <a:endParaRPr lang="en-US" sz="1700" dirty="0"/>
          </a:p>
        </p:txBody>
      </p:sp>
      <p:sp>
        <p:nvSpPr>
          <p:cNvPr id="10" name="Text 7"/>
          <p:cNvSpPr/>
          <p:nvPr/>
        </p:nvSpPr>
        <p:spPr>
          <a:xfrm>
            <a:off x="868680" y="2331720"/>
            <a:ext cx="5166360" cy="502920"/>
          </a:xfrm>
          <a:prstGeom prst="roundRect">
            <a:avLst/>
          </a:prstGeom>
          <a:solidFill>
            <a:srgbClr val="FFFFFF"/>
          </a:solidFill>
          <a:ln w="12700">
            <a:solidFill>
              <a:srgbClr val="DADDE0"/>
            </a:solidFill>
          </a:ln>
        </p:spPr>
        <p:txBody>
          <a:bodyPr wrap="square" lIns="1778" tIns="1778" rIns="1778" bIns="1778" rtlCol="0" anchor="ctr">
            <a:normAutofit/>
          </a:bodyPr>
          <a:lstStyle/>
          <a:p>
            <a:pPr marL="0" indent="0" algn="l">
              <a:buNone/>
            </a:pPr>
            <a:r>
              <a:rPr lang="en-US" sz="1700" dirty="0">
                <a:solidFill>
                  <a:srgbClr val="25272B"/>
                </a:solidFill>
                <a:latin typeface="Arial" pitchFamily="34" charset="0"/>
                <a:ea typeface="Arial" pitchFamily="34" charset="-122"/>
                <a:cs typeface="Arial" pitchFamily="34" charset="-120"/>
              </a:rPr>
              <a:t>2. Separate facts from assumptions</a:t>
            </a:r>
            <a:endParaRPr lang="en-US" sz="1700" dirty="0"/>
          </a:p>
        </p:txBody>
      </p:sp>
      <p:sp>
        <p:nvSpPr>
          <p:cNvPr id="11" name="Text 8"/>
          <p:cNvSpPr/>
          <p:nvPr/>
        </p:nvSpPr>
        <p:spPr>
          <a:xfrm>
            <a:off x="868680" y="3063240"/>
            <a:ext cx="5166360" cy="502920"/>
          </a:xfrm>
          <a:prstGeom prst="roundRect">
            <a:avLst/>
          </a:prstGeom>
          <a:solidFill>
            <a:srgbClr val="E8F0F6"/>
          </a:solidFill>
          <a:ln w="12700">
            <a:solidFill>
              <a:srgbClr val="DADDE0"/>
            </a:solidFill>
          </a:ln>
        </p:spPr>
        <p:txBody>
          <a:bodyPr wrap="square" lIns="1778" tIns="1778" rIns="1778" bIns="1778" rtlCol="0" anchor="ctr">
            <a:normAutofit/>
          </a:bodyPr>
          <a:lstStyle/>
          <a:p>
            <a:pPr marL="0" indent="0" algn="l">
              <a:buNone/>
            </a:pPr>
            <a:r>
              <a:rPr lang="en-US" sz="1700" dirty="0">
                <a:solidFill>
                  <a:srgbClr val="25272B"/>
                </a:solidFill>
                <a:latin typeface="Arial" pitchFamily="34" charset="0"/>
                <a:ea typeface="Arial" pitchFamily="34" charset="-122"/>
                <a:cs typeface="Arial" pitchFamily="34" charset="-120"/>
              </a:rPr>
              <a:t>3. Decide who needs to be interviewed</a:t>
            </a:r>
            <a:endParaRPr lang="en-US" sz="1700" dirty="0"/>
          </a:p>
        </p:txBody>
      </p:sp>
      <p:sp>
        <p:nvSpPr>
          <p:cNvPr id="12" name="Text 9"/>
          <p:cNvSpPr/>
          <p:nvPr/>
        </p:nvSpPr>
        <p:spPr>
          <a:xfrm>
            <a:off x="868680" y="3794760"/>
            <a:ext cx="5166360" cy="502920"/>
          </a:xfrm>
          <a:prstGeom prst="roundRect">
            <a:avLst/>
          </a:prstGeom>
          <a:solidFill>
            <a:srgbClr val="FFFFFF"/>
          </a:solidFill>
          <a:ln w="12700">
            <a:solidFill>
              <a:srgbClr val="DADDE0"/>
            </a:solidFill>
          </a:ln>
        </p:spPr>
        <p:txBody>
          <a:bodyPr wrap="square" lIns="1778" tIns="1778" rIns="1778" bIns="1778" rtlCol="0" anchor="ctr">
            <a:normAutofit/>
          </a:bodyPr>
          <a:lstStyle/>
          <a:p>
            <a:pPr marL="0" indent="0" algn="l">
              <a:buNone/>
            </a:pPr>
            <a:r>
              <a:rPr lang="en-US" sz="1700" dirty="0">
                <a:solidFill>
                  <a:srgbClr val="25272B"/>
                </a:solidFill>
                <a:latin typeface="Arial" pitchFamily="34" charset="0"/>
                <a:ea typeface="Arial" pitchFamily="34" charset="-122"/>
                <a:cs typeface="Arial" pitchFamily="34" charset="-120"/>
              </a:rPr>
              <a:t>4. Review photos, records, equipment, and timeline before writing findings</a:t>
            </a:r>
            <a:endParaRPr lang="en-US" sz="1700" dirty="0"/>
          </a:p>
        </p:txBody>
      </p:sp>
      <p:sp>
        <p:nvSpPr>
          <p:cNvPr id="13" name="Text 10"/>
          <p:cNvSpPr/>
          <p:nvPr/>
        </p:nvSpPr>
        <p:spPr>
          <a:xfrm>
            <a:off x="914400" y="5257800"/>
            <a:ext cx="10332720" cy="548640"/>
          </a:xfrm>
          <a:prstGeom prst="rect">
            <a:avLst/>
          </a:prstGeom>
          <a:solidFill>
            <a:srgbClr val="F6E7E4"/>
          </a:solidFill>
          <a:ln>
            <a:solidFill>
              <a:srgbClr val="FFFFFF">
                <a:alpha val="0"/>
              </a:srgbClr>
            </a:solidFill>
          </a:ln>
        </p:spPr>
        <p:txBody>
          <a:bodyPr wrap="square" lIns="1524" tIns="1524" rIns="1524" bIns="1524" rtlCol="0" anchor="ctr">
            <a:normAutofit/>
          </a:bodyPr>
          <a:lstStyle/>
          <a:p>
            <a:pPr marL="0" indent="0" algn="l">
              <a:buNone/>
            </a:pPr>
            <a:r>
              <a:rPr lang="en-US" sz="1500" b="1" dirty="0">
                <a:solidFill>
                  <a:srgbClr val="B62510"/>
                </a:solidFill>
                <a:latin typeface="Arial" pitchFamily="34" charset="0"/>
                <a:ea typeface="Arial" pitchFamily="34" charset="-122"/>
                <a:cs typeface="Arial" pitchFamily="34" charset="-120"/>
              </a:rPr>
              <a:t>Planning prevents the investigation from locking into the easiest explanation too early.</a:t>
            </a:r>
            <a:endParaRPr lang="en-US" sz="15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c68520a-3195-40a4-af9e-4a6f3d475ad6" xsi:nil="true"/>
    <lcf76f155ced4ddcb4097134ff3c332f xmlns="14a581da-4f73-440e-bb62-bc9d002397b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99FED235520F8499CD7F01692F2DAD0" ma:contentTypeVersion="14" ma:contentTypeDescription="Create a new document." ma:contentTypeScope="" ma:versionID="adb73ef7bb5cb77ec68b26c5c6145d93">
  <xsd:schema xmlns:xsd="http://www.w3.org/2001/XMLSchema" xmlns:xs="http://www.w3.org/2001/XMLSchema" xmlns:p="http://schemas.microsoft.com/office/2006/metadata/properties" xmlns:ns2="14a581da-4f73-440e-bb62-bc9d002397b9" xmlns:ns3="cc68520a-3195-40a4-af9e-4a6f3d475ad6" targetNamespace="http://schemas.microsoft.com/office/2006/metadata/properties" ma:root="true" ma:fieldsID="2b9447418155b68018e8f6eaa44c6c73" ns2:_="" ns3:_="">
    <xsd:import namespace="14a581da-4f73-440e-bb62-bc9d002397b9"/>
    <xsd:import namespace="cc68520a-3195-40a4-af9e-4a6f3d475ad6"/>
    <xsd:element name="properties">
      <xsd:complexType>
        <xsd:sequence>
          <xsd:element name="documentManagement">
            <xsd:complexType>
              <xsd:all>
                <xsd:element ref="ns2:MediaServiceMetadata" minOccurs="0"/>
                <xsd:element ref="ns2:MediaServiceFastMetadata"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a581da-4f73-440e-bb62-bc9d002397b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1296a4bf-db58-421b-ac11-726e2c438c57"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DateTaken" ma:index="21"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c68520a-3195-40a4-af9e-4a6f3d475ad6"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50fab074-c391-4a3b-acef-63f5abeddc7d}" ma:internalName="TaxCatchAll" ma:showField="CatchAllData" ma:web="cc68520a-3195-40a4-af9e-4a6f3d475ad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BE484E8-F7EE-4DD1-BC22-8AF052FC1CEA}">
  <ds:schemaRefs>
    <ds:schemaRef ds:uri="http://schemas.microsoft.com/office/2006/metadata/properties"/>
    <ds:schemaRef ds:uri="http://schemas.microsoft.com/office/infopath/2007/PartnerControls"/>
    <ds:schemaRef ds:uri="cc68520a-3195-40a4-af9e-4a6f3d475ad6"/>
    <ds:schemaRef ds:uri="14a581da-4f73-440e-bb62-bc9d002397b9"/>
  </ds:schemaRefs>
</ds:datastoreItem>
</file>

<file path=customXml/itemProps2.xml><?xml version="1.0" encoding="utf-8"?>
<ds:datastoreItem xmlns:ds="http://schemas.openxmlformats.org/officeDocument/2006/customXml" ds:itemID="{E1B2568B-8F82-4096-879A-17D98914D1F5}">
  <ds:schemaRefs>
    <ds:schemaRef ds:uri="http://schemas.microsoft.com/sharepoint/v3/contenttype/forms"/>
  </ds:schemaRefs>
</ds:datastoreItem>
</file>

<file path=customXml/itemProps3.xml><?xml version="1.0" encoding="utf-8"?>
<ds:datastoreItem xmlns:ds="http://schemas.openxmlformats.org/officeDocument/2006/customXml" ds:itemID="{43D4D5FE-4BE2-4F72-8A2F-204BB9A78B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4a581da-4f73-440e-bb62-bc9d002397b9"/>
    <ds:schemaRef ds:uri="cc68520a-3195-40a4-af9e-4a6f3d475ad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3042</Words>
  <Application>Microsoft Office PowerPoint</Application>
  <PresentationFormat>Widescreen</PresentationFormat>
  <Paragraphs>543</Paragraphs>
  <Slides>32</Slides>
  <Notes>32</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32</vt:i4>
      </vt:variant>
    </vt:vector>
  </HeadingPairs>
  <TitlesOfParts>
    <vt:vector size="34" baseType="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OHS Insider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Incident Investigations That Go Beyond Worker Error</dc:title>
  <dc:subject>Incident Investigations That Go Beyond Worker Error</dc:subject>
  <dc:creator>OHS Insider</dc:creator>
  <cp:lastModifiedBy>Rick Tobin</cp:lastModifiedBy>
  <cp:revision>1</cp:revision>
  <dcterms:created xsi:type="dcterms:W3CDTF">2026-06-25T05:26:23Z</dcterms:created>
  <dcterms:modified xsi:type="dcterms:W3CDTF">2026-06-29T14:55:35Z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0x010100E99FED235520F8499CD7F01692F2DAD0</vt:lpwstr>
  </property>
  <property fmtid="{D5CDD505-2E9C-101B-9397-08002B2CF9AE}" pid="3" name="MediaServiceImageTags">
    <vt:lpwstr/>
  </property>
</Properties>
</file>