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7" d="100"/>
          <a:sy n="107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k Tobin" userId="8f1ec8b9-16ac-4e9f-8e08-13dd5a57f3f9" providerId="ADAL" clId="{EAF5CA29-ACEB-4A53-A66D-4A4BE38CBEFF}"/>
    <pc:docChg chg="custSel modSld">
      <pc:chgData name="Rick Tobin" userId="8f1ec8b9-16ac-4e9f-8e08-13dd5a57f3f9" providerId="ADAL" clId="{EAF5CA29-ACEB-4A53-A66D-4A4BE38CBEFF}" dt="2026-08-19T02:01:01.113" v="97" actId="20577"/>
      <pc:docMkLst>
        <pc:docMk/>
      </pc:docMkLst>
      <pc:sldChg chg="modSp mod">
        <pc:chgData name="Rick Tobin" userId="8f1ec8b9-16ac-4e9f-8e08-13dd5a57f3f9" providerId="ADAL" clId="{EAF5CA29-ACEB-4A53-A66D-4A4BE38CBEFF}" dt="2026-08-01T22:17:25.616" v="2" actId="27636"/>
        <pc:sldMkLst>
          <pc:docMk/>
          <pc:sldMk cId="0" sldId="256"/>
        </pc:sldMkLst>
        <pc:spChg chg="mod">
          <ac:chgData name="Rick Tobin" userId="8f1ec8b9-16ac-4e9f-8e08-13dd5a57f3f9" providerId="ADAL" clId="{EAF5CA29-ACEB-4A53-A66D-4A4BE38CBEFF}" dt="2026-08-01T22:17:25.616" v="2" actId="27636"/>
          <ac:spMkLst>
            <pc:docMk/>
            <pc:sldMk cId="0" sldId="256"/>
            <ac:spMk id="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16" v="1" actId="27636"/>
          <ac:spMkLst>
            <pc:docMk/>
            <pc:sldMk cId="0" sldId="256"/>
            <ac:spMk id="7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16" v="0" actId="27636"/>
          <ac:spMkLst>
            <pc:docMk/>
            <pc:sldMk cId="0" sldId="256"/>
            <ac:spMk id="8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5.632" v="4" actId="27636"/>
        <pc:sldMkLst>
          <pc:docMk/>
          <pc:sldMk cId="0" sldId="257"/>
        </pc:sldMkLst>
        <pc:spChg chg="mod">
          <ac:chgData name="Rick Tobin" userId="8f1ec8b9-16ac-4e9f-8e08-13dd5a57f3f9" providerId="ADAL" clId="{EAF5CA29-ACEB-4A53-A66D-4A4BE38CBEFF}" dt="2026-08-01T22:17:25.632" v="3" actId="27636"/>
          <ac:spMkLst>
            <pc:docMk/>
            <pc:sldMk cId="0" sldId="257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32" v="4" actId="27636"/>
          <ac:spMkLst>
            <pc:docMk/>
            <pc:sldMk cId="0" sldId="257"/>
            <ac:spMk id="6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5.663" v="18" actId="27636"/>
        <pc:sldMkLst>
          <pc:docMk/>
          <pc:sldMk cId="0" sldId="258"/>
        </pc:sldMkLst>
        <pc:spChg chg="mod">
          <ac:chgData name="Rick Tobin" userId="8f1ec8b9-16ac-4e9f-8e08-13dd5a57f3f9" providerId="ADAL" clId="{EAF5CA29-ACEB-4A53-A66D-4A4BE38CBEFF}" dt="2026-08-01T22:17:25.632" v="5" actId="27636"/>
          <ac:spMkLst>
            <pc:docMk/>
            <pc:sldMk cId="0" sldId="258"/>
            <ac:spMk id="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48" v="9" actId="27636"/>
          <ac:spMkLst>
            <pc:docMk/>
            <pc:sldMk cId="0" sldId="258"/>
            <ac:spMk id="4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63" v="17" actId="27636"/>
          <ac:spMkLst>
            <pc:docMk/>
            <pc:sldMk cId="0" sldId="258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48" v="6" actId="27636"/>
          <ac:spMkLst>
            <pc:docMk/>
            <pc:sldMk cId="0" sldId="258"/>
            <ac:spMk id="7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48" v="7" actId="27636"/>
          <ac:spMkLst>
            <pc:docMk/>
            <pc:sldMk cId="0" sldId="258"/>
            <ac:spMk id="8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63" v="18" actId="27636"/>
          <ac:spMkLst>
            <pc:docMk/>
            <pc:sldMk cId="0" sldId="258"/>
            <ac:spMk id="10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48" v="8" actId="27636"/>
          <ac:spMkLst>
            <pc:docMk/>
            <pc:sldMk cId="0" sldId="258"/>
            <ac:spMk id="11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48" v="11" actId="27636"/>
          <ac:spMkLst>
            <pc:docMk/>
            <pc:sldMk cId="0" sldId="258"/>
            <ac:spMk id="13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63" v="16" actId="27636"/>
          <ac:spMkLst>
            <pc:docMk/>
            <pc:sldMk cId="0" sldId="258"/>
            <ac:spMk id="14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48" v="10" actId="27636"/>
          <ac:spMkLst>
            <pc:docMk/>
            <pc:sldMk cId="0" sldId="258"/>
            <ac:spMk id="1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48" v="13" actId="27636"/>
          <ac:spMkLst>
            <pc:docMk/>
            <pc:sldMk cId="0" sldId="258"/>
            <ac:spMk id="17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63" v="15" actId="27636"/>
          <ac:spMkLst>
            <pc:docMk/>
            <pc:sldMk cId="0" sldId="258"/>
            <ac:spMk id="19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63" v="14" actId="27636"/>
          <ac:spMkLst>
            <pc:docMk/>
            <pc:sldMk cId="0" sldId="258"/>
            <ac:spMk id="20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48" v="12" actId="27636"/>
          <ac:spMkLst>
            <pc:docMk/>
            <pc:sldMk cId="0" sldId="258"/>
            <ac:spMk id="21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5.679" v="20" actId="27636"/>
        <pc:sldMkLst>
          <pc:docMk/>
          <pc:sldMk cId="0" sldId="259"/>
        </pc:sldMkLst>
        <pc:spChg chg="mod">
          <ac:chgData name="Rick Tobin" userId="8f1ec8b9-16ac-4e9f-8e08-13dd5a57f3f9" providerId="ADAL" clId="{EAF5CA29-ACEB-4A53-A66D-4A4BE38CBEFF}" dt="2026-08-01T22:17:25.679" v="20" actId="27636"/>
          <ac:spMkLst>
            <pc:docMk/>
            <pc:sldMk cId="0" sldId="259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63" v="19" actId="27636"/>
          <ac:spMkLst>
            <pc:docMk/>
            <pc:sldMk cId="0" sldId="259"/>
            <ac:spMk id="6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5.689" v="26" actId="27636"/>
        <pc:sldMkLst>
          <pc:docMk/>
          <pc:sldMk cId="0" sldId="260"/>
        </pc:sldMkLst>
        <pc:spChg chg="mod">
          <ac:chgData name="Rick Tobin" userId="8f1ec8b9-16ac-4e9f-8e08-13dd5a57f3f9" providerId="ADAL" clId="{EAF5CA29-ACEB-4A53-A66D-4A4BE38CBEFF}" dt="2026-08-01T22:17:25.682" v="22" actId="27636"/>
          <ac:spMkLst>
            <pc:docMk/>
            <pc:sldMk cId="0" sldId="260"/>
            <ac:spMk id="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89" v="26" actId="27636"/>
          <ac:spMkLst>
            <pc:docMk/>
            <pc:sldMk cId="0" sldId="260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82" v="21" actId="27636"/>
          <ac:spMkLst>
            <pc:docMk/>
            <pc:sldMk cId="0" sldId="260"/>
            <ac:spMk id="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86" v="24" actId="27636"/>
          <ac:spMkLst>
            <pc:docMk/>
            <pc:sldMk cId="0" sldId="260"/>
            <ac:spMk id="7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87" v="25" actId="27636"/>
          <ac:spMkLst>
            <pc:docMk/>
            <pc:sldMk cId="0" sldId="260"/>
            <ac:spMk id="8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84" v="23" actId="27636"/>
          <ac:spMkLst>
            <pc:docMk/>
            <pc:sldMk cId="0" sldId="260"/>
            <ac:spMk id="9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5.694" v="31" actId="27636"/>
        <pc:sldMkLst>
          <pc:docMk/>
          <pc:sldMk cId="0" sldId="261"/>
        </pc:sldMkLst>
        <pc:spChg chg="mod">
          <ac:chgData name="Rick Tobin" userId="8f1ec8b9-16ac-4e9f-8e08-13dd5a57f3f9" providerId="ADAL" clId="{EAF5CA29-ACEB-4A53-A66D-4A4BE38CBEFF}" dt="2026-08-01T22:17:25.694" v="31" actId="27636"/>
          <ac:spMkLst>
            <pc:docMk/>
            <pc:sldMk cId="0" sldId="261"/>
            <ac:spMk id="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93" v="28" actId="27636"/>
          <ac:spMkLst>
            <pc:docMk/>
            <pc:sldMk cId="0" sldId="261"/>
            <ac:spMk id="3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92" v="27" actId="27636"/>
          <ac:spMkLst>
            <pc:docMk/>
            <pc:sldMk cId="0" sldId="261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94" v="29" actId="27636"/>
          <ac:spMkLst>
            <pc:docMk/>
            <pc:sldMk cId="0" sldId="261"/>
            <ac:spMk id="8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694" v="30" actId="27636"/>
          <ac:spMkLst>
            <pc:docMk/>
            <pc:sldMk cId="0" sldId="261"/>
            <ac:spMk id="11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5.704" v="33" actId="27636"/>
        <pc:sldMkLst>
          <pc:docMk/>
          <pc:sldMk cId="0" sldId="262"/>
        </pc:sldMkLst>
        <pc:spChg chg="mod">
          <ac:chgData name="Rick Tobin" userId="8f1ec8b9-16ac-4e9f-8e08-13dd5a57f3f9" providerId="ADAL" clId="{EAF5CA29-ACEB-4A53-A66D-4A4BE38CBEFF}" dt="2026-08-01T22:17:25.704" v="33" actId="27636"/>
          <ac:spMkLst>
            <pc:docMk/>
            <pc:sldMk cId="0" sldId="262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02" v="32" actId="27636"/>
          <ac:spMkLst>
            <pc:docMk/>
            <pc:sldMk cId="0" sldId="262"/>
            <ac:spMk id="6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5.717" v="39" actId="27636"/>
        <pc:sldMkLst>
          <pc:docMk/>
          <pc:sldMk cId="0" sldId="263"/>
        </pc:sldMkLst>
        <pc:spChg chg="mod">
          <ac:chgData name="Rick Tobin" userId="8f1ec8b9-16ac-4e9f-8e08-13dd5a57f3f9" providerId="ADAL" clId="{EAF5CA29-ACEB-4A53-A66D-4A4BE38CBEFF}" dt="2026-08-01T22:17:25.708" v="35" actId="27636"/>
          <ac:spMkLst>
            <pc:docMk/>
            <pc:sldMk cId="0" sldId="263"/>
            <ac:spMk id="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11" v="36" actId="27636"/>
          <ac:spMkLst>
            <pc:docMk/>
            <pc:sldMk cId="0" sldId="263"/>
            <ac:spMk id="4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08" v="34" actId="27636"/>
          <ac:spMkLst>
            <pc:docMk/>
            <pc:sldMk cId="0" sldId="263"/>
            <ac:spMk id="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13" v="37" actId="27636"/>
          <ac:spMkLst>
            <pc:docMk/>
            <pc:sldMk cId="0" sldId="263"/>
            <ac:spMk id="8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15" v="38" actId="27636"/>
          <ac:spMkLst>
            <pc:docMk/>
            <pc:sldMk cId="0" sldId="263"/>
            <ac:spMk id="10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17" v="39" actId="27636"/>
          <ac:spMkLst>
            <pc:docMk/>
            <pc:sldMk cId="0" sldId="263"/>
            <ac:spMk id="12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5.726" v="48" actId="27636"/>
        <pc:sldMkLst>
          <pc:docMk/>
          <pc:sldMk cId="0" sldId="264"/>
        </pc:sldMkLst>
        <pc:spChg chg="mod">
          <ac:chgData name="Rick Tobin" userId="8f1ec8b9-16ac-4e9f-8e08-13dd5a57f3f9" providerId="ADAL" clId="{EAF5CA29-ACEB-4A53-A66D-4A4BE38CBEFF}" dt="2026-08-01T22:17:25.726" v="45" actId="27636"/>
          <ac:spMkLst>
            <pc:docMk/>
            <pc:sldMk cId="0" sldId="264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26" v="44" actId="27636"/>
          <ac:spMkLst>
            <pc:docMk/>
            <pc:sldMk cId="0" sldId="264"/>
            <ac:spMk id="7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19" v="40" actId="27636"/>
          <ac:spMkLst>
            <pc:docMk/>
            <pc:sldMk cId="0" sldId="264"/>
            <ac:spMk id="9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26" v="47" actId="27636"/>
          <ac:spMkLst>
            <pc:docMk/>
            <pc:sldMk cId="0" sldId="264"/>
            <ac:spMk id="11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26" v="46" actId="27636"/>
          <ac:spMkLst>
            <pc:docMk/>
            <pc:sldMk cId="0" sldId="264"/>
            <ac:spMk id="13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26" v="43" actId="27636"/>
          <ac:spMkLst>
            <pc:docMk/>
            <pc:sldMk cId="0" sldId="264"/>
            <ac:spMk id="1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26" v="42" actId="27636"/>
          <ac:spMkLst>
            <pc:docMk/>
            <pc:sldMk cId="0" sldId="264"/>
            <ac:spMk id="17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19" v="41" actId="27636"/>
          <ac:spMkLst>
            <pc:docMk/>
            <pc:sldMk cId="0" sldId="264"/>
            <ac:spMk id="19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26" v="48" actId="27636"/>
          <ac:spMkLst>
            <pc:docMk/>
            <pc:sldMk cId="0" sldId="264"/>
            <ac:spMk id="21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5.750" v="55" actId="27636"/>
        <pc:sldMkLst>
          <pc:docMk/>
          <pc:sldMk cId="0" sldId="265"/>
        </pc:sldMkLst>
        <pc:spChg chg="mod">
          <ac:chgData name="Rick Tobin" userId="8f1ec8b9-16ac-4e9f-8e08-13dd5a57f3f9" providerId="ADAL" clId="{EAF5CA29-ACEB-4A53-A66D-4A4BE38CBEFF}" dt="2026-08-01T22:17:25.748" v="54" actId="27636"/>
          <ac:spMkLst>
            <pc:docMk/>
            <pc:sldMk cId="0" sldId="265"/>
            <ac:spMk id="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50" v="55" actId="27636"/>
          <ac:spMkLst>
            <pc:docMk/>
            <pc:sldMk cId="0" sldId="265"/>
            <ac:spMk id="3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40" v="49" actId="27636"/>
          <ac:spMkLst>
            <pc:docMk/>
            <pc:sldMk cId="0" sldId="265"/>
            <ac:spMk id="4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42" v="50" actId="27636"/>
          <ac:spMkLst>
            <pc:docMk/>
            <pc:sldMk cId="0" sldId="265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44" v="51" actId="27636"/>
          <ac:spMkLst>
            <pc:docMk/>
            <pc:sldMk cId="0" sldId="265"/>
            <ac:spMk id="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48" v="53" actId="27636"/>
          <ac:spMkLst>
            <pc:docMk/>
            <pc:sldMk cId="0" sldId="265"/>
            <ac:spMk id="7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46" v="52" actId="27636"/>
          <ac:spMkLst>
            <pc:docMk/>
            <pc:sldMk cId="0" sldId="265"/>
            <ac:spMk id="8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5.754" v="57" actId="27636"/>
        <pc:sldMkLst>
          <pc:docMk/>
          <pc:sldMk cId="0" sldId="266"/>
        </pc:sldMkLst>
        <pc:spChg chg="mod">
          <ac:chgData name="Rick Tobin" userId="8f1ec8b9-16ac-4e9f-8e08-13dd5a57f3f9" providerId="ADAL" clId="{EAF5CA29-ACEB-4A53-A66D-4A4BE38CBEFF}" dt="2026-08-01T22:17:25.752" v="56" actId="27636"/>
          <ac:spMkLst>
            <pc:docMk/>
            <pc:sldMk cId="0" sldId="266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54" v="57" actId="27636"/>
          <ac:spMkLst>
            <pc:docMk/>
            <pc:sldMk cId="0" sldId="266"/>
            <ac:spMk id="6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5.758" v="64" actId="27636"/>
        <pc:sldMkLst>
          <pc:docMk/>
          <pc:sldMk cId="0" sldId="267"/>
        </pc:sldMkLst>
        <pc:spChg chg="mod">
          <ac:chgData name="Rick Tobin" userId="8f1ec8b9-16ac-4e9f-8e08-13dd5a57f3f9" providerId="ADAL" clId="{EAF5CA29-ACEB-4A53-A66D-4A4BE38CBEFF}" dt="2026-08-01T22:17:25.758" v="64" actId="27636"/>
          <ac:spMkLst>
            <pc:docMk/>
            <pc:sldMk cId="0" sldId="267"/>
            <ac:spMk id="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58" v="63" actId="27636"/>
          <ac:spMkLst>
            <pc:docMk/>
            <pc:sldMk cId="0" sldId="267"/>
            <ac:spMk id="4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58" v="60" actId="27636"/>
          <ac:spMkLst>
            <pc:docMk/>
            <pc:sldMk cId="0" sldId="267"/>
            <ac:spMk id="7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58" v="59" actId="27636"/>
          <ac:spMkLst>
            <pc:docMk/>
            <pc:sldMk cId="0" sldId="267"/>
            <ac:spMk id="10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58" v="61" actId="27636"/>
          <ac:spMkLst>
            <pc:docMk/>
            <pc:sldMk cId="0" sldId="267"/>
            <ac:spMk id="13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54" v="58" actId="27636"/>
          <ac:spMkLst>
            <pc:docMk/>
            <pc:sldMk cId="0" sldId="267"/>
            <ac:spMk id="1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58" v="62" actId="27636"/>
          <ac:spMkLst>
            <pc:docMk/>
            <pc:sldMk cId="0" sldId="267"/>
            <ac:spMk id="18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5.775" v="67" actId="27636"/>
        <pc:sldMkLst>
          <pc:docMk/>
          <pc:sldMk cId="0" sldId="268"/>
        </pc:sldMkLst>
        <pc:spChg chg="mod">
          <ac:chgData name="Rick Tobin" userId="8f1ec8b9-16ac-4e9f-8e08-13dd5a57f3f9" providerId="ADAL" clId="{EAF5CA29-ACEB-4A53-A66D-4A4BE38CBEFF}" dt="2026-08-01T22:17:25.775" v="67" actId="27636"/>
          <ac:spMkLst>
            <pc:docMk/>
            <pc:sldMk cId="0" sldId="268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58" v="65" actId="27636"/>
          <ac:spMkLst>
            <pc:docMk/>
            <pc:sldMk cId="0" sldId="268"/>
            <ac:spMk id="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5.774" v="66" actId="27636"/>
          <ac:spMkLst>
            <pc:docMk/>
            <pc:sldMk cId="0" sldId="268"/>
            <ac:spMk id="7" creationId="{00000000-0000-0000-0000-000000000000}"/>
          </ac:spMkLst>
        </pc:spChg>
      </pc:sldChg>
      <pc:sldChg chg="addSp modSp mod">
        <pc:chgData name="Rick Tobin" userId="8f1ec8b9-16ac-4e9f-8e08-13dd5a57f3f9" providerId="ADAL" clId="{EAF5CA29-ACEB-4A53-A66D-4A4BE38CBEFF}" dt="2026-08-19T02:01:01.113" v="97" actId="20577"/>
        <pc:sldMkLst>
          <pc:docMk/>
          <pc:sldMk cId="0" sldId="269"/>
        </pc:sldMkLst>
        <pc:spChg chg="mod">
          <ac:chgData name="Rick Tobin" userId="8f1ec8b9-16ac-4e9f-8e08-13dd5a57f3f9" providerId="ADAL" clId="{EAF5CA29-ACEB-4A53-A66D-4A4BE38CBEFF}" dt="2026-08-01T22:17:25.779" v="68" actId="27636"/>
          <ac:spMkLst>
            <pc:docMk/>
            <pc:sldMk cId="0" sldId="269"/>
            <ac:spMk id="2" creationId="{00000000-0000-0000-0000-000000000000}"/>
          </ac:spMkLst>
        </pc:spChg>
        <pc:spChg chg="add mod">
          <ac:chgData name="Rick Tobin" userId="8f1ec8b9-16ac-4e9f-8e08-13dd5a57f3f9" providerId="ADAL" clId="{EAF5CA29-ACEB-4A53-A66D-4A4BE38CBEFF}" dt="2026-08-19T02:01:01.113" v="97" actId="20577"/>
          <ac:spMkLst>
            <pc:docMk/>
            <pc:sldMk cId="0" sldId="269"/>
            <ac:spMk id="11" creationId="{728E67C9-7BE4-75B8-87EE-7164527186D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9288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Different framing from both other decks: this is a field verification deck built around critical controls and high-risk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avoids a punitive tone. Verification is a prevention and learning mechanism.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push past vanity metrics. Counting checklists is not the same as managing high-risk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implementation advice is intentionally different from the other decks: a high-risk pilot, not a training migration or contractor reset.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a strong, memorable 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presenter references and should not be read during the webinar.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central argument: procedures are necessary, but they can give a false sense of control if no one checks how critical controls perform during real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provides a distinct technical anchor. Move away from procedural compliance and focus on energy/control thinking.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overwhelm the audience with all controls. The goal is to identify the small number of controls that must be working every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separates the procedure from the verification. It is a key distinction for the audience.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memorable model. Keep it simple and repeat it throughout the webinar.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Bad observation notes are hard to use. Strong notes are specific enough to learn from later.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questions test transfer of understanding better than a simple quiz.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that a procedure can become stale within hours if the environment or crew changes.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realistic_high_detail_outdoor_construction_site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B0508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6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Shape 2"/>
          <p:cNvSpPr/>
          <p:nvPr/>
        </p:nvSpPr>
        <p:spPr>
          <a:xfrm>
            <a:off x="566928" y="502920"/>
            <a:ext cx="2057400" cy="310896"/>
          </a:xfrm>
          <a:prstGeom prst="roundRect">
            <a:avLst>
              <a:gd name="adj" fmla="val 14706"/>
            </a:avLst>
          </a:prstGeom>
          <a:solidFill>
            <a:srgbClr val="C8212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3"/>
          <p:cNvSpPr/>
          <p:nvPr/>
        </p:nvSpPr>
        <p:spPr>
          <a:xfrm>
            <a:off x="676656" y="576072"/>
            <a:ext cx="183794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AUGUST 19 WEBINAR</a:t>
            </a:r>
            <a:endParaRPr lang="en-US" sz="820" dirty="0"/>
          </a:p>
        </p:txBody>
      </p:sp>
      <p:sp>
        <p:nvSpPr>
          <p:cNvPr id="7" name="Text 4"/>
          <p:cNvSpPr/>
          <p:nvPr/>
        </p:nvSpPr>
        <p:spPr>
          <a:xfrm>
            <a:off x="566928" y="1225296"/>
            <a:ext cx="81381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High-Risk Task Verification</a:t>
            </a:r>
            <a:endParaRPr lang="en-US" sz="4500" dirty="0"/>
          </a:p>
          <a:p>
            <a:pPr marL="0" indent="0" algn="l">
              <a:buNone/>
            </a:pPr>
            <a:r>
              <a:rPr lang="en-US" sz="4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When Procedures Aren’t Enough</a:t>
            </a:r>
            <a:endParaRPr lang="en-US" sz="4500" dirty="0"/>
          </a:p>
        </p:txBody>
      </p:sp>
      <p:sp>
        <p:nvSpPr>
          <p:cNvPr id="8" name="Text 5"/>
          <p:cNvSpPr/>
          <p:nvPr/>
        </p:nvSpPr>
        <p:spPr>
          <a:xfrm>
            <a:off x="603504" y="3090672"/>
            <a:ext cx="5577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FEE2E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critical control has to be alive in the field, not just written in the procedure.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603504" y="580644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9:00 AM PT • OHS Insider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909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66928"/>
            <a:ext cx="8595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point of verification is correction.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603504" y="1133856"/>
            <a:ext cx="6583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 blame. Not paperwork. Not catching someone out.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822960" y="1828800"/>
            <a:ext cx="9509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CA5A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work if a critical control is absent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822960" y="2359152"/>
            <a:ext cx="9509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Restrict the task until the control is restored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22960" y="2889504"/>
            <a:ext cx="9509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Coach when the worker understands but drifts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22960" y="3419856"/>
            <a:ext cx="9509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Retrain when the gap is knowledge or judgment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22960" y="3950208"/>
            <a:ext cx="9509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Escalate when the system repeats the same failure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ide_industrial_construction_oil_gas_plant_works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B0508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2"/>
          <p:cNvSpPr/>
          <p:nvPr/>
        </p:nvSpPr>
        <p:spPr>
          <a:xfrm>
            <a:off x="658368" y="694944"/>
            <a:ext cx="7040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3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Executives should see control health, not inspection volume.</a:t>
            </a:r>
            <a:endParaRPr lang="en-US" sz="3700" dirty="0"/>
          </a:p>
        </p:txBody>
      </p:sp>
      <p:sp>
        <p:nvSpPr>
          <p:cNvPr id="6" name="Text 3"/>
          <p:cNvSpPr/>
          <p:nvPr/>
        </p:nvSpPr>
        <p:spPr>
          <a:xfrm>
            <a:off x="694944" y="1783080"/>
            <a:ext cx="5669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FEE2E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metric is not how many checklists were completed. It is whether critical controls are present, effective, and corrected when weak.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8595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Pilot one task before scaling the program.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822960" y="1828800"/>
            <a:ext cx="1691640" cy="210312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3970">
            <a:solidFill>
              <a:srgbClr val="C8212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987552" y="2029968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821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87552" y="2587752"/>
            <a:ext cx="1353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2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high-risk task</a:t>
            </a:r>
            <a:endParaRPr lang="en-US" sz="1420" dirty="0"/>
          </a:p>
        </p:txBody>
      </p:sp>
      <p:sp>
        <p:nvSpPr>
          <p:cNvPr id="6" name="Shape 4"/>
          <p:cNvSpPr/>
          <p:nvPr/>
        </p:nvSpPr>
        <p:spPr>
          <a:xfrm>
            <a:off x="3063240" y="1828800"/>
            <a:ext cx="1691640" cy="210312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3970">
            <a:solidFill>
              <a:srgbClr val="C8212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5"/>
          <p:cNvSpPr/>
          <p:nvPr/>
        </p:nvSpPr>
        <p:spPr>
          <a:xfrm>
            <a:off x="3227832" y="2029968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821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3227832" y="2587752"/>
            <a:ext cx="1353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2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3–7 critical controls</a:t>
            </a:r>
            <a:endParaRPr lang="en-US" sz="1420" dirty="0"/>
          </a:p>
        </p:txBody>
      </p:sp>
      <p:sp>
        <p:nvSpPr>
          <p:cNvPr id="9" name="Shape 7"/>
          <p:cNvSpPr/>
          <p:nvPr/>
        </p:nvSpPr>
        <p:spPr>
          <a:xfrm>
            <a:off x="5303520" y="1828800"/>
            <a:ext cx="1691640" cy="210312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3970">
            <a:solidFill>
              <a:srgbClr val="C8212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8"/>
          <p:cNvSpPr/>
          <p:nvPr/>
        </p:nvSpPr>
        <p:spPr>
          <a:xfrm>
            <a:off x="5468112" y="2029968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821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5468112" y="2587752"/>
            <a:ext cx="1353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2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 supervisors on what to verify</a:t>
            </a:r>
            <a:endParaRPr lang="en-US" sz="1420" dirty="0"/>
          </a:p>
        </p:txBody>
      </p:sp>
      <p:sp>
        <p:nvSpPr>
          <p:cNvPr id="12" name="Shape 10"/>
          <p:cNvSpPr/>
          <p:nvPr/>
        </p:nvSpPr>
        <p:spPr>
          <a:xfrm>
            <a:off x="7543800" y="1828800"/>
            <a:ext cx="1691640" cy="210312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3970">
            <a:solidFill>
              <a:srgbClr val="C8212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11"/>
          <p:cNvSpPr/>
          <p:nvPr/>
        </p:nvSpPr>
        <p:spPr>
          <a:xfrm>
            <a:off x="7708392" y="2029968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821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7708392" y="2587752"/>
            <a:ext cx="1353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2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Observe live work for two weeks</a:t>
            </a:r>
            <a:endParaRPr lang="en-US" sz="1420" dirty="0"/>
          </a:p>
        </p:txBody>
      </p:sp>
      <p:sp>
        <p:nvSpPr>
          <p:cNvPr id="15" name="Shape 13"/>
          <p:cNvSpPr/>
          <p:nvPr/>
        </p:nvSpPr>
        <p:spPr>
          <a:xfrm>
            <a:off x="9784080" y="1828800"/>
            <a:ext cx="1691640" cy="210312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3970">
            <a:solidFill>
              <a:srgbClr val="C8212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6" name="Text 14"/>
          <p:cNvSpPr/>
          <p:nvPr/>
        </p:nvSpPr>
        <p:spPr>
          <a:xfrm>
            <a:off x="9948672" y="2029968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821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948672" y="2587752"/>
            <a:ext cx="1353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2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deviations and fix the system</a:t>
            </a:r>
            <a:endParaRPr lang="en-US" sz="1420" dirty="0"/>
          </a:p>
        </p:txBody>
      </p:sp>
      <p:sp>
        <p:nvSpPr>
          <p:cNvPr id="18" name="Text 16"/>
          <p:cNvSpPr/>
          <p:nvPr/>
        </p:nvSpPr>
        <p:spPr>
          <a:xfrm>
            <a:off x="822960" y="5166360"/>
            <a:ext cx="9601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 not launch a giant checklist program. Build confidence one critical task at a time.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realistic_high_detail_outdoor_construction_site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B0508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4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2"/>
          <p:cNvSpPr/>
          <p:nvPr/>
        </p:nvSpPr>
        <p:spPr>
          <a:xfrm>
            <a:off x="658368" y="86868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takeaway.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658368" y="1572768"/>
            <a:ext cx="69494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5100" b="1" dirty="0">
                <a:solidFill>
                  <a:srgbClr val="FEE2E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If it can kill,</a:t>
            </a:r>
            <a:endParaRPr lang="en-US" sz="5100" dirty="0"/>
          </a:p>
          <a:p>
            <a:pPr marL="0" indent="0" algn="l">
              <a:buNone/>
            </a:pPr>
            <a:r>
              <a:rPr lang="en-US" sz="5100" b="1" dirty="0">
                <a:solidFill>
                  <a:srgbClr val="FEE2E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verify it in the field.</a:t>
            </a:r>
            <a:endParaRPr lang="en-US" sz="5100" dirty="0"/>
          </a:p>
        </p:txBody>
      </p:sp>
      <p:sp>
        <p:nvSpPr>
          <p:cNvPr id="7" name="Text 4"/>
          <p:cNvSpPr/>
          <p:nvPr/>
        </p:nvSpPr>
        <p:spPr>
          <a:xfrm>
            <a:off x="694944" y="3127248"/>
            <a:ext cx="5486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Procedures tell people what should happen. Verification confirms what is happening.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11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0292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Presenter source notes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713232" y="1234440"/>
            <a:ext cx="10607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ICMM Critical Control Management Good Practice Guide, 2026.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713232" y="1655064"/>
            <a:ext cx="10607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OSHA Control of Hazardous Energy / Lockout-Tagout overview and fact sheet.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13232" y="2075688"/>
            <a:ext cx="10607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OSHA lockout/tagout fact sheet estimate of 120 fatalities and 50,000 injuries prevented each year.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13232" y="2496312"/>
            <a:ext cx="10607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BLS Census of Fatal Occupational Injuries, 2024.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13232" y="2916936"/>
            <a:ext cx="10607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WorkSafeBC planned inspectional initiatives and serious injury prevention context.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13232" y="3337560"/>
            <a:ext cx="10607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 CCOHS hierarchy of controls and health and safety program guidance.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  <p:sp>
        <p:nvSpPr>
          <p:cNvPr id="11" name="Text 0">
            <a:extLst>
              <a:ext uri="{FF2B5EF4-FFF2-40B4-BE49-F238E27FC236}">
                <a16:creationId xmlns:a16="http://schemas.microsoft.com/office/drawing/2014/main" id="{728E67C9-7BE4-75B8-87EE-7164527186D8}"/>
              </a:ext>
            </a:extLst>
          </p:cNvPr>
          <p:cNvSpPr/>
          <p:nvPr/>
        </p:nvSpPr>
        <p:spPr>
          <a:xfrm>
            <a:off x="530352" y="537210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RickT@Bongarde.com</a:t>
            </a:r>
            <a:endParaRPr lang="en-US" sz="3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ide_industrial_construction_oil_gas_plant_works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B0508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2"/>
          <p:cNvSpPr/>
          <p:nvPr/>
        </p:nvSpPr>
        <p:spPr>
          <a:xfrm>
            <a:off x="658368" y="749808"/>
            <a:ext cx="6766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procedure is not the work.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694944" y="160020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FEE2E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work happens in weather, noise, pressure, habits, shortcuts, equipment limits, and changing conditions.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9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66928"/>
            <a:ext cx="82296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Start with the energy that can kill.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49808" y="1508760"/>
            <a:ext cx="3063240" cy="804672"/>
          </a:xfrm>
          <a:prstGeom prst="roundRect">
            <a:avLst>
              <a:gd name="adj" fmla="val 6818"/>
            </a:avLst>
          </a:prstGeom>
          <a:solidFill>
            <a:srgbClr val="1F2937"/>
          </a:solidFill>
          <a:ln w="15240">
            <a:solidFill>
              <a:srgbClr val="C8212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932688" y="1691640"/>
            <a:ext cx="2560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Gravity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32688" y="2020824"/>
            <a:ext cx="25603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falls, drops, collapses</a:t>
            </a:r>
            <a:endParaRPr lang="en-US" sz="1080" dirty="0"/>
          </a:p>
        </p:txBody>
      </p:sp>
      <p:sp>
        <p:nvSpPr>
          <p:cNvPr id="6" name="Shape 4"/>
          <p:cNvSpPr/>
          <p:nvPr/>
        </p:nvSpPr>
        <p:spPr>
          <a:xfrm>
            <a:off x="4453128" y="1508760"/>
            <a:ext cx="3063240" cy="804672"/>
          </a:xfrm>
          <a:prstGeom prst="roundRect">
            <a:avLst>
              <a:gd name="adj" fmla="val 6818"/>
            </a:avLst>
          </a:prstGeom>
          <a:solidFill>
            <a:srgbClr val="1F2937"/>
          </a:solidFill>
          <a:ln w="15240">
            <a:solidFill>
              <a:srgbClr val="C8212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5"/>
          <p:cNvSpPr/>
          <p:nvPr/>
        </p:nvSpPr>
        <p:spPr>
          <a:xfrm>
            <a:off x="4636008" y="1691640"/>
            <a:ext cx="2560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Electrical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636008" y="2020824"/>
            <a:ext cx="25603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arc, shock, stored charge</a:t>
            </a:r>
            <a:endParaRPr lang="en-US" sz="1080" dirty="0"/>
          </a:p>
        </p:txBody>
      </p:sp>
      <p:sp>
        <p:nvSpPr>
          <p:cNvPr id="9" name="Shape 7"/>
          <p:cNvSpPr/>
          <p:nvPr/>
        </p:nvSpPr>
        <p:spPr>
          <a:xfrm>
            <a:off x="8156448" y="1508760"/>
            <a:ext cx="3063240" cy="804672"/>
          </a:xfrm>
          <a:prstGeom prst="roundRect">
            <a:avLst>
              <a:gd name="adj" fmla="val 6818"/>
            </a:avLst>
          </a:prstGeom>
          <a:solidFill>
            <a:srgbClr val="1F2937"/>
          </a:solidFill>
          <a:ln w="15240">
            <a:solidFill>
              <a:srgbClr val="C8212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8"/>
          <p:cNvSpPr/>
          <p:nvPr/>
        </p:nvSpPr>
        <p:spPr>
          <a:xfrm>
            <a:off x="8339328" y="1691640"/>
            <a:ext cx="2560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Mechanical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8339328" y="2020824"/>
            <a:ext cx="25603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movement, rotation, pinch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749808" y="2834640"/>
            <a:ext cx="3063240" cy="804672"/>
          </a:xfrm>
          <a:prstGeom prst="roundRect">
            <a:avLst>
              <a:gd name="adj" fmla="val 6818"/>
            </a:avLst>
          </a:prstGeom>
          <a:solidFill>
            <a:srgbClr val="1F2937"/>
          </a:solidFill>
          <a:ln w="15240">
            <a:solidFill>
              <a:srgbClr val="C8212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11"/>
          <p:cNvSpPr/>
          <p:nvPr/>
        </p:nvSpPr>
        <p:spPr>
          <a:xfrm>
            <a:off x="932688" y="3017520"/>
            <a:ext cx="2560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932688" y="3346704"/>
            <a:ext cx="25603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hydraulic, pneumatic, steam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4453128" y="2834640"/>
            <a:ext cx="3063240" cy="804672"/>
          </a:xfrm>
          <a:prstGeom prst="roundRect">
            <a:avLst>
              <a:gd name="adj" fmla="val 6818"/>
            </a:avLst>
          </a:prstGeom>
          <a:solidFill>
            <a:srgbClr val="1F2937"/>
          </a:solidFill>
          <a:ln w="15240">
            <a:solidFill>
              <a:srgbClr val="C8212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6" name="Text 14"/>
          <p:cNvSpPr/>
          <p:nvPr/>
        </p:nvSpPr>
        <p:spPr>
          <a:xfrm>
            <a:off x="4636008" y="3017520"/>
            <a:ext cx="2560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Atmosphere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4636008" y="3346704"/>
            <a:ext cx="25603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oxygen, toxic, explosive</a:t>
            </a:r>
            <a:endParaRPr lang="en-US" sz="1080" dirty="0"/>
          </a:p>
        </p:txBody>
      </p:sp>
      <p:sp>
        <p:nvSpPr>
          <p:cNvPr id="18" name="Shape 16"/>
          <p:cNvSpPr/>
          <p:nvPr/>
        </p:nvSpPr>
        <p:spPr>
          <a:xfrm>
            <a:off x="8156448" y="2834640"/>
            <a:ext cx="3063240" cy="804672"/>
          </a:xfrm>
          <a:prstGeom prst="roundRect">
            <a:avLst>
              <a:gd name="adj" fmla="val 6818"/>
            </a:avLst>
          </a:prstGeom>
          <a:solidFill>
            <a:srgbClr val="1F2937"/>
          </a:solidFill>
          <a:ln w="15240">
            <a:solidFill>
              <a:srgbClr val="C8212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ext 17"/>
          <p:cNvSpPr/>
          <p:nvPr/>
        </p:nvSpPr>
        <p:spPr>
          <a:xfrm>
            <a:off x="8339328" y="3017520"/>
            <a:ext cx="2560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Chemical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339328" y="3346704"/>
            <a:ext cx="25603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contact, reaction, exposure</a:t>
            </a:r>
            <a:endParaRPr lang="en-US" sz="1080" dirty="0"/>
          </a:p>
        </p:txBody>
      </p:sp>
      <p:sp>
        <p:nvSpPr>
          <p:cNvPr id="21" name="Text 19"/>
          <p:cNvSpPr/>
          <p:nvPr/>
        </p:nvSpPr>
        <p:spPr>
          <a:xfrm>
            <a:off x="777240" y="5047488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EE2E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High-risk verification is about confirming the barrier between energy and people.</a:t>
            </a:r>
            <a:endParaRPr lang="en-US" sz="2600" dirty="0"/>
          </a:p>
        </p:txBody>
      </p:sp>
      <p:sp>
        <p:nvSpPr>
          <p:cNvPr id="22" name="Text 20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industrial_factory_plant_interior_scene_wit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B0508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2"/>
          <p:cNvSpPr/>
          <p:nvPr/>
        </p:nvSpPr>
        <p:spPr>
          <a:xfrm>
            <a:off x="658368" y="731520"/>
            <a:ext cx="685800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Critical controls are the few that must not fail.</a:t>
            </a:r>
            <a:endParaRPr lang="en-US" sz="3900" dirty="0"/>
          </a:p>
        </p:txBody>
      </p:sp>
      <p:sp>
        <p:nvSpPr>
          <p:cNvPr id="6" name="Text 3"/>
          <p:cNvSpPr/>
          <p:nvPr/>
        </p:nvSpPr>
        <p:spPr>
          <a:xfrm>
            <a:off x="694944" y="1700784"/>
            <a:ext cx="5120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FEE2E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the control fails, serious injury or catastrophe becomes credible.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502920" y="6245352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4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Presenter context: ICMM Critical Control Management Good Practice Guide, 2026.</a:t>
            </a:r>
            <a:endParaRPr lang="en-US" sz="640" dirty="0"/>
          </a:p>
        </p:txBody>
      </p:sp>
      <p:sp>
        <p:nvSpPr>
          <p:cNvPr id="8" name="Text 5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Paper control versus field control.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731520" y="1417320"/>
            <a:ext cx="5074920" cy="320040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2"/>
          <p:cNvSpPr/>
          <p:nvPr/>
        </p:nvSpPr>
        <p:spPr>
          <a:xfrm>
            <a:off x="6355080" y="1417320"/>
            <a:ext cx="5074920" cy="320040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22860">
            <a:solidFill>
              <a:srgbClr val="C8212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3"/>
          <p:cNvSpPr/>
          <p:nvPr/>
        </p:nvSpPr>
        <p:spPr>
          <a:xfrm>
            <a:off x="1005840" y="173736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Paper says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005840" y="2423160"/>
            <a:ext cx="3931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Procedure issued</a:t>
            </a: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Worker trained</a:t>
            </a: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Permit signed</a:t>
            </a: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Checklist complete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629400" y="173736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C821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Field proves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629400" y="2423160"/>
            <a:ext cx="3931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Control is present</a:t>
            </a: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Control is used</a:t>
            </a: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Worker understands</a:t>
            </a: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Deviation is corrected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5349240"/>
            <a:ext cx="9326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Both matter. Only one shows what happened at the risk point.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9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4864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4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RED loop.</a:t>
            </a:r>
            <a:endParaRPr lang="en-US" sz="4100" dirty="0"/>
          </a:p>
        </p:txBody>
      </p:sp>
      <p:sp>
        <p:nvSpPr>
          <p:cNvPr id="3" name="Text 1"/>
          <p:cNvSpPr/>
          <p:nvPr/>
        </p:nvSpPr>
        <p:spPr>
          <a:xfrm>
            <a:off x="594360" y="1097280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00" dirty="0">
                <a:solidFill>
                  <a:srgbClr val="FEE2E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Recognize. Examine. Document.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868680" y="2057400"/>
            <a:ext cx="3063240" cy="1874520"/>
          </a:xfrm>
          <a:prstGeom prst="roundRect">
            <a:avLst>
              <a:gd name="adj" fmla="val 3902"/>
            </a:avLst>
          </a:prstGeom>
          <a:solidFill>
            <a:srgbClr val="1F2937"/>
          </a:solidFill>
          <a:ln w="19050">
            <a:solidFill>
              <a:srgbClr val="C8212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3"/>
          <p:cNvSpPr/>
          <p:nvPr/>
        </p:nvSpPr>
        <p:spPr>
          <a:xfrm>
            <a:off x="1097280" y="2395728"/>
            <a:ext cx="2468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E11D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Recognize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1097280" y="306324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control prevents the serious event?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572000" y="2057400"/>
            <a:ext cx="3063240" cy="1874520"/>
          </a:xfrm>
          <a:prstGeom prst="roundRect">
            <a:avLst>
              <a:gd name="adj" fmla="val 3902"/>
            </a:avLst>
          </a:prstGeom>
          <a:solidFill>
            <a:srgbClr val="1F2937"/>
          </a:solidFill>
          <a:ln w="19050">
            <a:solidFill>
              <a:srgbClr val="C8212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6"/>
          <p:cNvSpPr/>
          <p:nvPr/>
        </p:nvSpPr>
        <p:spPr>
          <a:xfrm>
            <a:off x="4800600" y="2395728"/>
            <a:ext cx="2468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E11D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Examine</a:t>
            </a:r>
            <a:endParaRPr lang="en-US" sz="2700" dirty="0"/>
          </a:p>
        </p:txBody>
      </p:sp>
      <p:sp>
        <p:nvSpPr>
          <p:cNvPr id="9" name="Text 7"/>
          <p:cNvSpPr/>
          <p:nvPr/>
        </p:nvSpPr>
        <p:spPr>
          <a:xfrm>
            <a:off x="4800600" y="306324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 the control working right now?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8275320" y="2057400"/>
            <a:ext cx="3063240" cy="1874520"/>
          </a:xfrm>
          <a:prstGeom prst="roundRect">
            <a:avLst>
              <a:gd name="adj" fmla="val 3902"/>
            </a:avLst>
          </a:prstGeom>
          <a:solidFill>
            <a:srgbClr val="1F2937"/>
          </a:solidFill>
          <a:ln w="19050">
            <a:solidFill>
              <a:srgbClr val="C8212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Text 9"/>
          <p:cNvSpPr/>
          <p:nvPr/>
        </p:nvSpPr>
        <p:spPr>
          <a:xfrm>
            <a:off x="8503920" y="2395728"/>
            <a:ext cx="2468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E11D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Document</a:t>
            </a:r>
            <a:endParaRPr lang="en-US" sz="2700" dirty="0"/>
          </a:p>
        </p:txBody>
      </p:sp>
      <p:sp>
        <p:nvSpPr>
          <p:cNvPr id="12" name="Text 10"/>
          <p:cNvSpPr/>
          <p:nvPr/>
        </p:nvSpPr>
        <p:spPr>
          <a:xfrm>
            <a:off x="8503920" y="306324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did you see and what changed?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realistic_sharp_documentary_style_photo_shot_a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B0508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2"/>
          <p:cNvSpPr/>
          <p:nvPr/>
        </p:nvSpPr>
        <p:spPr>
          <a:xfrm>
            <a:off x="658368" y="731520"/>
            <a:ext cx="6492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4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useful observation is specific.</a:t>
            </a:r>
            <a:endParaRPr lang="en-US" sz="4100" dirty="0"/>
          </a:p>
        </p:txBody>
      </p:sp>
      <p:sp>
        <p:nvSpPr>
          <p:cNvPr id="6" name="Text 3"/>
          <p:cNvSpPr/>
          <p:nvPr/>
        </p:nvSpPr>
        <p:spPr>
          <a:xfrm>
            <a:off x="694944" y="1508760"/>
            <a:ext cx="5486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FEE2E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 “looks good.” Not “PPE worn.” Not “permit checked.” It should name the critical control and the condition observed.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82296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Ask questions that reveal judgment.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777240" y="1371600"/>
            <a:ext cx="9966960" cy="420624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1005840" y="1517904"/>
            <a:ext cx="87782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47500" lnSpcReduction="20000"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make you stop this task?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777240" y="2057400"/>
            <a:ext cx="9966960" cy="420624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1005840" y="2203704"/>
            <a:ext cx="87782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47500" lnSpcReduction="20000"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changed since the permit was issued?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777240" y="2743200"/>
            <a:ext cx="9966960" cy="420624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6"/>
          <p:cNvSpPr/>
          <p:nvPr/>
        </p:nvSpPr>
        <p:spPr>
          <a:xfrm>
            <a:off x="1005840" y="2889504"/>
            <a:ext cx="87782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47500" lnSpcReduction="20000"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control matters most here?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777240" y="3429000"/>
            <a:ext cx="9966960" cy="420624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8"/>
          <p:cNvSpPr/>
          <p:nvPr/>
        </p:nvSpPr>
        <p:spPr>
          <a:xfrm>
            <a:off x="1005840" y="3575304"/>
            <a:ext cx="87782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47500" lnSpcReduction="20000"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escape or rescue plan?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777240" y="4114800"/>
            <a:ext cx="9966960" cy="420624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 10"/>
          <p:cNvSpPr/>
          <p:nvPr/>
        </p:nvSpPr>
        <p:spPr>
          <a:xfrm>
            <a:off x="1005840" y="4261104"/>
            <a:ext cx="87782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47500" lnSpcReduction="20000"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has authority to restart?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outdoor_industrial_construction_engineering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B0508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2"/>
          <p:cNvSpPr/>
          <p:nvPr/>
        </p:nvSpPr>
        <p:spPr>
          <a:xfrm>
            <a:off x="658368" y="713232"/>
            <a:ext cx="6400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4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Changes are verification triggers.</a:t>
            </a:r>
            <a:endParaRPr lang="en-US" sz="4100" dirty="0"/>
          </a:p>
        </p:txBody>
      </p:sp>
      <p:sp>
        <p:nvSpPr>
          <p:cNvPr id="6" name="Shape 3"/>
          <p:cNvSpPr/>
          <p:nvPr/>
        </p:nvSpPr>
        <p:spPr>
          <a:xfrm>
            <a:off x="749808" y="2194560"/>
            <a:ext cx="2103120" cy="310896"/>
          </a:xfrm>
          <a:prstGeom prst="roundRect">
            <a:avLst>
              <a:gd name="adj" fmla="val 11765"/>
            </a:avLst>
          </a:prstGeom>
          <a:solidFill>
            <a:srgbClr val="C82127">
              <a:alpha val="97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4"/>
          <p:cNvSpPr/>
          <p:nvPr/>
        </p:nvSpPr>
        <p:spPr>
          <a:xfrm>
            <a:off x="877824" y="2295144"/>
            <a:ext cx="173736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94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New crew</a:t>
            </a:r>
            <a:endParaRPr lang="en-US" sz="940" dirty="0"/>
          </a:p>
        </p:txBody>
      </p:sp>
      <p:sp>
        <p:nvSpPr>
          <p:cNvPr id="8" name="Shape 5"/>
          <p:cNvSpPr/>
          <p:nvPr/>
        </p:nvSpPr>
        <p:spPr>
          <a:xfrm>
            <a:off x="3236976" y="2194560"/>
            <a:ext cx="2103120" cy="310896"/>
          </a:xfrm>
          <a:prstGeom prst="roundRect">
            <a:avLst>
              <a:gd name="adj" fmla="val 11765"/>
            </a:avLst>
          </a:prstGeom>
          <a:solidFill>
            <a:srgbClr val="C82127">
              <a:alpha val="97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9" name="Text 6"/>
          <p:cNvSpPr/>
          <p:nvPr/>
        </p:nvSpPr>
        <p:spPr>
          <a:xfrm>
            <a:off x="3364992" y="2295144"/>
            <a:ext cx="173736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94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New equipment</a:t>
            </a:r>
            <a:endParaRPr lang="en-US" sz="940" dirty="0"/>
          </a:p>
        </p:txBody>
      </p:sp>
      <p:sp>
        <p:nvSpPr>
          <p:cNvPr id="10" name="Shape 7"/>
          <p:cNvSpPr/>
          <p:nvPr/>
        </p:nvSpPr>
        <p:spPr>
          <a:xfrm>
            <a:off x="749808" y="2670048"/>
            <a:ext cx="2103120" cy="310896"/>
          </a:xfrm>
          <a:prstGeom prst="roundRect">
            <a:avLst>
              <a:gd name="adj" fmla="val 11765"/>
            </a:avLst>
          </a:prstGeom>
          <a:solidFill>
            <a:srgbClr val="C82127">
              <a:alpha val="97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Text 8"/>
          <p:cNvSpPr/>
          <p:nvPr/>
        </p:nvSpPr>
        <p:spPr>
          <a:xfrm>
            <a:off x="877824" y="2770632"/>
            <a:ext cx="173736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94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Weather shift</a:t>
            </a:r>
            <a:endParaRPr lang="en-US" sz="940" dirty="0"/>
          </a:p>
        </p:txBody>
      </p:sp>
      <p:sp>
        <p:nvSpPr>
          <p:cNvPr id="12" name="Shape 9"/>
          <p:cNvSpPr/>
          <p:nvPr/>
        </p:nvSpPr>
        <p:spPr>
          <a:xfrm>
            <a:off x="3236976" y="2670048"/>
            <a:ext cx="2103120" cy="310896"/>
          </a:xfrm>
          <a:prstGeom prst="roundRect">
            <a:avLst>
              <a:gd name="adj" fmla="val 11765"/>
            </a:avLst>
          </a:prstGeom>
          <a:solidFill>
            <a:srgbClr val="C82127">
              <a:alpha val="97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10"/>
          <p:cNvSpPr/>
          <p:nvPr/>
        </p:nvSpPr>
        <p:spPr>
          <a:xfrm>
            <a:off x="3364992" y="2770632"/>
            <a:ext cx="173736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94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Different access</a:t>
            </a:r>
            <a:endParaRPr lang="en-US" sz="940" dirty="0"/>
          </a:p>
        </p:txBody>
      </p:sp>
      <p:sp>
        <p:nvSpPr>
          <p:cNvPr id="14" name="Shape 11"/>
          <p:cNvSpPr/>
          <p:nvPr/>
        </p:nvSpPr>
        <p:spPr>
          <a:xfrm>
            <a:off x="749808" y="3145536"/>
            <a:ext cx="2103120" cy="310896"/>
          </a:xfrm>
          <a:prstGeom prst="roundRect">
            <a:avLst>
              <a:gd name="adj" fmla="val 11765"/>
            </a:avLst>
          </a:prstGeom>
          <a:solidFill>
            <a:srgbClr val="C82127">
              <a:alpha val="97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Text 12"/>
          <p:cNvSpPr/>
          <p:nvPr/>
        </p:nvSpPr>
        <p:spPr>
          <a:xfrm>
            <a:off x="877824" y="3246120"/>
            <a:ext cx="173736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94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Sequence change</a:t>
            </a:r>
            <a:endParaRPr lang="en-US" sz="940" dirty="0"/>
          </a:p>
        </p:txBody>
      </p:sp>
      <p:sp>
        <p:nvSpPr>
          <p:cNvPr id="16" name="Shape 13"/>
          <p:cNvSpPr/>
          <p:nvPr/>
        </p:nvSpPr>
        <p:spPr>
          <a:xfrm>
            <a:off x="3236976" y="3145536"/>
            <a:ext cx="2103120" cy="310896"/>
          </a:xfrm>
          <a:prstGeom prst="roundRect">
            <a:avLst>
              <a:gd name="adj" fmla="val 11765"/>
            </a:avLst>
          </a:prstGeom>
          <a:solidFill>
            <a:srgbClr val="C82127">
              <a:alpha val="97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ext 14"/>
          <p:cNvSpPr/>
          <p:nvPr/>
        </p:nvSpPr>
        <p:spPr>
          <a:xfrm>
            <a:off x="3364992" y="3246120"/>
            <a:ext cx="173736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94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Time pressure</a:t>
            </a:r>
            <a:endParaRPr lang="en-US" sz="940" dirty="0"/>
          </a:p>
        </p:txBody>
      </p:sp>
      <p:sp>
        <p:nvSpPr>
          <p:cNvPr id="18" name="Shape 15"/>
          <p:cNvSpPr/>
          <p:nvPr/>
        </p:nvSpPr>
        <p:spPr>
          <a:xfrm>
            <a:off x="749808" y="3621024"/>
            <a:ext cx="2103120" cy="310896"/>
          </a:xfrm>
          <a:prstGeom prst="roundRect">
            <a:avLst>
              <a:gd name="adj" fmla="val 11765"/>
            </a:avLst>
          </a:prstGeom>
          <a:solidFill>
            <a:srgbClr val="C82127">
              <a:alpha val="97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ext 16"/>
          <p:cNvSpPr/>
          <p:nvPr/>
        </p:nvSpPr>
        <p:spPr>
          <a:xfrm>
            <a:off x="877824" y="3721608"/>
            <a:ext cx="173736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94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Subcontractor added</a:t>
            </a:r>
            <a:endParaRPr lang="en-US" sz="940" dirty="0"/>
          </a:p>
        </p:txBody>
      </p:sp>
      <p:sp>
        <p:nvSpPr>
          <p:cNvPr id="20" name="Shape 17"/>
          <p:cNvSpPr/>
          <p:nvPr/>
        </p:nvSpPr>
        <p:spPr>
          <a:xfrm>
            <a:off x="3236976" y="3621024"/>
            <a:ext cx="2103120" cy="310896"/>
          </a:xfrm>
          <a:prstGeom prst="roundRect">
            <a:avLst>
              <a:gd name="adj" fmla="val 11765"/>
            </a:avLst>
          </a:prstGeom>
          <a:solidFill>
            <a:srgbClr val="C82127">
              <a:alpha val="97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1" name="Text 18"/>
          <p:cNvSpPr/>
          <p:nvPr/>
        </p:nvSpPr>
        <p:spPr>
          <a:xfrm>
            <a:off x="3364992" y="3721608"/>
            <a:ext cx="173736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94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 removed</a:t>
            </a:r>
            <a:endParaRPr lang="en-US" sz="940" dirty="0"/>
          </a:p>
        </p:txBody>
      </p:sp>
      <p:sp>
        <p:nvSpPr>
          <p:cNvPr id="22" name="Text 19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9FED235520F8499CD7F01692F2DAD0" ma:contentTypeVersion="14" ma:contentTypeDescription="Create a new document." ma:contentTypeScope="" ma:versionID="adb73ef7bb5cb77ec68b26c5c6145d93">
  <xsd:schema xmlns:xsd="http://www.w3.org/2001/XMLSchema" xmlns:xs="http://www.w3.org/2001/XMLSchema" xmlns:p="http://schemas.microsoft.com/office/2006/metadata/properties" xmlns:ns2="14a581da-4f73-440e-bb62-bc9d002397b9" xmlns:ns3="cc68520a-3195-40a4-af9e-4a6f3d475ad6" targetNamespace="http://schemas.microsoft.com/office/2006/metadata/properties" ma:root="true" ma:fieldsID="2b9447418155b68018e8f6eaa44c6c73" ns2:_="" ns3:_="">
    <xsd:import namespace="14a581da-4f73-440e-bb62-bc9d002397b9"/>
    <xsd:import namespace="cc68520a-3195-40a4-af9e-4a6f3d475a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a581da-4f73-440e-bb62-bc9d002397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296a4bf-db58-421b-ac11-726e2c438c5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68520a-3195-40a4-af9e-4a6f3d475ad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50fab074-c391-4a3b-acef-63f5abeddc7d}" ma:internalName="TaxCatchAll" ma:showField="CatchAllData" ma:web="cc68520a-3195-40a4-af9e-4a6f3d475a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c68520a-3195-40a4-af9e-4a6f3d475ad6" xsi:nil="true"/>
    <lcf76f155ced4ddcb4097134ff3c332f xmlns="14a581da-4f73-440e-bb62-bc9d002397b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F2C1262-857C-4852-B0C4-BAEA1927A9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a581da-4f73-440e-bb62-bc9d002397b9"/>
    <ds:schemaRef ds:uri="cc68520a-3195-40a4-af9e-4a6f3d475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A5990D4-4B56-41FA-A320-144AFF7E24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FA8B4D-1687-45BB-95BD-BC091B5506B6}">
  <ds:schemaRefs>
    <ds:schemaRef ds:uri="http://schemas.microsoft.com/office/2006/metadata/properties"/>
    <ds:schemaRef ds:uri="http://schemas.microsoft.com/office/infopath/2007/PartnerControls"/>
    <ds:schemaRef ds:uri="cc68520a-3195-40a4-af9e-4a6f3d475ad6"/>
    <ds:schemaRef ds:uri="14a581da-4f73-440e-bb62-bc9d002397b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893</Words>
  <Application>Microsoft Office PowerPoint</Application>
  <PresentationFormat>Widescreen</PresentationFormat>
  <Paragraphs>136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Bongarde Holdings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High-Risk Task Verification When Procedures Aren't Enough</dc:title>
  <dc:subject>High-Risk Task Verification When Procedures Aren't Enough</dc:subject>
  <dc:creator>Bongarde / SafetyNow</dc:creator>
  <cp:lastModifiedBy>Rick Tobin</cp:lastModifiedBy>
  <cp:revision>1</cp:revision>
  <dcterms:created xsi:type="dcterms:W3CDTF">2026-08-01T22:10:57Z</dcterms:created>
  <dcterms:modified xsi:type="dcterms:W3CDTF">2026-08-19T02:01:07Z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0x010100E99FED235520F8499CD7F01692F2DAD0</vt:lpwstr>
  </property>
  <property fmtid="{D5CDD505-2E9C-101B-9397-08002B2CF9AE}" pid="3" name="MediaServiceImageTags">
    <vt:lpwstr/>
  </property>
</Properties>
</file>