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 autoAdjust="0"/>
    <p:restoredTop sz="77839"/>
  </p:normalViewPr>
  <p:slideViewPr>
    <p:cSldViewPr snapToGrid="0" snapToObjects="1">
      <p:cViewPr>
        <p:scale>
          <a:sx n="72" d="100"/>
          <a:sy n="72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84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hyperlink" Target="https://pubmed.ncbi.nlm.nih.gov/23192461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employment-social-development/corporate/reports/research/effectiveness-workplace-health-safety-committees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.ca/page/guide-health-and-safety-committees-and-representativ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svg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orksafebc.com/en/health-safety/create-manage/joint-health-safety-committee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5.sv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11.svg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42.svg"/><Relationship Id="rId4" Type="http://schemas.openxmlformats.org/officeDocument/2006/relationships/image" Target="../media/image36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OHS INSIDER PROFESSIONAL DEVELOPMENT WEBINAR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338965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685800" y="1014984"/>
            <a:ext cx="2523744" cy="274320"/>
          </a:xfrm>
          <a:prstGeom prst="roundRect">
            <a:avLst>
              <a:gd name="adj" fmla="val 33333"/>
            </a:avLst>
          </a:prstGeom>
          <a:solidFill>
            <a:srgbClr val="193C4E"/>
          </a:solidFill>
          <a:ln w="12700">
            <a:solidFill>
              <a:srgbClr val="193C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795528" y="1037844"/>
            <a:ext cx="2304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BEEA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CANADIAN OHS LEADERSHIP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1618488"/>
            <a:ext cx="87782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Making Your JHSC</a:t>
            </a:r>
            <a:endParaRPr lang="en-US" sz="4900" dirty="0"/>
          </a:p>
        </p:txBody>
      </p:sp>
      <p:sp>
        <p:nvSpPr>
          <p:cNvPr id="12" name="Text 10"/>
          <p:cNvSpPr/>
          <p:nvPr/>
        </p:nvSpPr>
        <p:spPr>
          <a:xfrm>
            <a:off x="685800" y="2478024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More Than a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685800" y="3236976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Requirement</a:t>
            </a:r>
            <a:endParaRPr lang="en-US" sz="4900" dirty="0"/>
          </a:p>
        </p:txBody>
      </p:sp>
      <p:sp>
        <p:nvSpPr>
          <p:cNvPr id="14" name="Text 12"/>
          <p:cNvSpPr/>
          <p:nvPr/>
        </p:nvSpPr>
        <p:spPr>
          <a:xfrm>
            <a:off x="731520" y="434340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C3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committees fail. Why others succeed. What to change next.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7315200" y="5248656"/>
            <a:ext cx="219456" cy="950976"/>
          </a:xfrm>
          <a:prstGeom prst="rect">
            <a:avLst/>
          </a:prstGeom>
          <a:solidFill>
            <a:srgbClr val="173B50"/>
          </a:solidFill>
          <a:ln w="12700">
            <a:solidFill>
              <a:srgbClr val="173B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7680960" y="5248656"/>
            <a:ext cx="109728" cy="1106424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8046720" y="5248656"/>
            <a:ext cx="109728" cy="1261872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6"/>
          <p:cNvSpPr/>
          <p:nvPr/>
        </p:nvSpPr>
        <p:spPr>
          <a:xfrm>
            <a:off x="8412480" y="5248656"/>
            <a:ext cx="219456" cy="950976"/>
          </a:xfrm>
          <a:prstGeom prst="rect">
            <a:avLst/>
          </a:prstGeom>
          <a:solidFill>
            <a:srgbClr val="173B50"/>
          </a:solidFill>
          <a:ln w="12700">
            <a:solidFill>
              <a:srgbClr val="173B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7"/>
          <p:cNvSpPr/>
          <p:nvPr/>
        </p:nvSpPr>
        <p:spPr>
          <a:xfrm>
            <a:off x="8778240" y="5248656"/>
            <a:ext cx="109728" cy="1106424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8"/>
          <p:cNvSpPr/>
          <p:nvPr/>
        </p:nvSpPr>
        <p:spPr>
          <a:xfrm>
            <a:off x="9144000" y="5248656"/>
            <a:ext cx="109728" cy="1261872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9509760" y="5248656"/>
            <a:ext cx="219456" cy="950976"/>
          </a:xfrm>
          <a:prstGeom prst="rect">
            <a:avLst/>
          </a:prstGeom>
          <a:solidFill>
            <a:srgbClr val="173B50"/>
          </a:solidFill>
          <a:ln w="12700">
            <a:solidFill>
              <a:srgbClr val="173B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20"/>
          <p:cNvSpPr/>
          <p:nvPr/>
        </p:nvSpPr>
        <p:spPr>
          <a:xfrm>
            <a:off x="9875520" y="5248656"/>
            <a:ext cx="109728" cy="1106424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Shape 21"/>
          <p:cNvSpPr/>
          <p:nvPr/>
        </p:nvSpPr>
        <p:spPr>
          <a:xfrm>
            <a:off x="10241280" y="5248656"/>
            <a:ext cx="109728" cy="1261872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2"/>
          <p:cNvSpPr/>
          <p:nvPr/>
        </p:nvSpPr>
        <p:spPr>
          <a:xfrm>
            <a:off x="10607040" y="5248656"/>
            <a:ext cx="219456" cy="950976"/>
          </a:xfrm>
          <a:prstGeom prst="rect">
            <a:avLst/>
          </a:prstGeom>
          <a:solidFill>
            <a:srgbClr val="173B50"/>
          </a:solidFill>
          <a:ln w="12700">
            <a:solidFill>
              <a:srgbClr val="173B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10972800" y="5248656"/>
            <a:ext cx="109728" cy="1106424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4"/>
          <p:cNvSpPr/>
          <p:nvPr/>
        </p:nvSpPr>
        <p:spPr>
          <a:xfrm>
            <a:off x="11338560" y="5248656"/>
            <a:ext cx="109728" cy="1261872"/>
          </a:xfrm>
          <a:prstGeom prst="rect">
            <a:avLst/>
          </a:prstGeom>
          <a:solidFill>
            <a:srgbClr val="1F475A"/>
          </a:solidFill>
          <a:ln w="12700">
            <a:solidFill>
              <a:srgbClr val="1F47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Shape 25"/>
          <p:cNvSpPr/>
          <p:nvPr/>
        </p:nvSpPr>
        <p:spPr>
          <a:xfrm>
            <a:off x="6858000" y="5193792"/>
            <a:ext cx="5029200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Shape 26"/>
          <p:cNvSpPr/>
          <p:nvPr/>
        </p:nvSpPr>
        <p:spPr>
          <a:xfrm>
            <a:off x="7040880" y="4956048"/>
            <a:ext cx="4297680" cy="0"/>
          </a:xfrm>
          <a:prstGeom prst="line">
            <a:avLst/>
          </a:prstGeom>
          <a:noFill/>
          <a:ln w="22860">
            <a:solidFill>
              <a:srgbClr val="375A7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7370064" y="4718304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Shape 28"/>
          <p:cNvSpPr/>
          <p:nvPr/>
        </p:nvSpPr>
        <p:spPr>
          <a:xfrm>
            <a:off x="7991856" y="4718304"/>
            <a:ext cx="128016" cy="12801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9"/>
          <p:cNvSpPr/>
          <p:nvPr/>
        </p:nvSpPr>
        <p:spPr>
          <a:xfrm>
            <a:off x="8613648" y="4718304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Shape 30"/>
          <p:cNvSpPr/>
          <p:nvPr/>
        </p:nvSpPr>
        <p:spPr>
          <a:xfrm>
            <a:off x="9235440" y="4718304"/>
            <a:ext cx="128016" cy="12801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3" name="Shape 31"/>
          <p:cNvSpPr/>
          <p:nvPr/>
        </p:nvSpPr>
        <p:spPr>
          <a:xfrm>
            <a:off x="9857232" y="4718304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4" name="Shape 32"/>
          <p:cNvSpPr/>
          <p:nvPr/>
        </p:nvSpPr>
        <p:spPr>
          <a:xfrm>
            <a:off x="10479024" y="4718304"/>
            <a:ext cx="128016" cy="12801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64624" y="4782312"/>
            <a:ext cx="1033272" cy="10332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COMPLIANCE ILLUSION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677931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QUESTION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Compliant ≠ Effective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paperwork can be perfect while meaningful hazards remain unresolved.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2880360"/>
            <a:ext cx="5184648" cy="2441448"/>
          </a:xfrm>
          <a:prstGeom prst="roundRect">
            <a:avLst>
              <a:gd name="adj" fmla="val 6367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6089904" y="2880360"/>
            <a:ext cx="5431536" cy="2441448"/>
          </a:xfrm>
          <a:prstGeom prst="roundRect">
            <a:avLst>
              <a:gd name="adj" fmla="val 6367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552" y="3163824"/>
            <a:ext cx="594360" cy="5943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810512" y="3246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kern="0" spc="1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COMPLIANCE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051560" y="384048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Meetings held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Minutes filed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Inspections completed</a:t>
            </a:r>
            <a:endParaRPr lang="en-US" sz="220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3952" y="3154680"/>
            <a:ext cx="594360" cy="5943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269480" y="32461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kern="0" spc="100" dirty="0">
                <a:solidFill>
                  <a:srgbClr val="8FE1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EFFECTIVENESS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6519672" y="3813048"/>
            <a:ext cx="45720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Risks identified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 acted upon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Controls verified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685800" y="5650992"/>
            <a:ext cx="10881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actually changed because your last three meetings took place?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 POLL 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1016896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694944" y="868680"/>
            <a:ext cx="1005840" cy="274320"/>
          </a:xfrm>
          <a:prstGeom prst="roundRect">
            <a:avLst>
              <a:gd name="adj" fmla="val 33333"/>
            </a:avLst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804672" y="891540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50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POLL 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13232" y="1389888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effective is your JHSC right now?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749808" y="2432304"/>
            <a:ext cx="10469880" cy="548640"/>
          </a:xfrm>
          <a:prstGeom prst="roundRect">
            <a:avLst>
              <a:gd name="adj" fmla="val 18333"/>
            </a:avLst>
          </a:prstGeom>
          <a:solidFill>
            <a:srgbClr val="173244"/>
          </a:solidFill>
          <a:ln w="12700">
            <a:solidFill>
              <a:srgbClr val="17324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1"/>
          <p:cNvSpPr/>
          <p:nvPr/>
        </p:nvSpPr>
        <p:spPr>
          <a:xfrm>
            <a:off x="932688" y="2500884"/>
            <a:ext cx="411480" cy="411480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969264" y="2560320"/>
            <a:ext cx="320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17904" y="2569464"/>
            <a:ext cx="9299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Highly effective. We influence safety improvements.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49808" y="3099816"/>
            <a:ext cx="10469880" cy="548640"/>
          </a:xfrm>
          <a:prstGeom prst="roundRect">
            <a:avLst>
              <a:gd name="adj" fmla="val 18333"/>
            </a:avLst>
          </a:prstGeom>
          <a:solidFill>
            <a:srgbClr val="1E394B"/>
          </a:solidFill>
          <a:ln w="12700">
            <a:solidFill>
              <a:srgbClr val="1E39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932688" y="3168396"/>
            <a:ext cx="411480" cy="411480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969264" y="3227832"/>
            <a:ext cx="320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17904" y="3236976"/>
            <a:ext cx="9299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Generally effective, but follow-through could improve.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49808" y="3767328"/>
            <a:ext cx="10469880" cy="548640"/>
          </a:xfrm>
          <a:prstGeom prst="roundRect">
            <a:avLst>
              <a:gd name="adj" fmla="val 18333"/>
            </a:avLst>
          </a:prstGeom>
          <a:solidFill>
            <a:srgbClr val="173244"/>
          </a:solidFill>
          <a:ln w="12700">
            <a:solidFill>
              <a:srgbClr val="17324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932688" y="3835908"/>
            <a:ext cx="411480" cy="411480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969264" y="3895344"/>
            <a:ext cx="320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517904" y="3904488"/>
            <a:ext cx="9299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Mostly compliance-focused.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749808" y="4434840"/>
            <a:ext cx="10469880" cy="548640"/>
          </a:xfrm>
          <a:prstGeom prst="roundRect">
            <a:avLst>
              <a:gd name="adj" fmla="val 18333"/>
            </a:avLst>
          </a:prstGeom>
          <a:solidFill>
            <a:srgbClr val="1E394B"/>
          </a:solidFill>
          <a:ln w="12700">
            <a:solidFill>
              <a:srgbClr val="1E394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932688" y="4503420"/>
            <a:ext cx="411480" cy="411480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/>
          <p:nvPr/>
        </p:nvSpPr>
        <p:spPr>
          <a:xfrm>
            <a:off x="969264" y="4562856"/>
            <a:ext cx="320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517904" y="4572000"/>
            <a:ext cx="9299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struggle with participation or accountability.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749808" y="5102352"/>
            <a:ext cx="10469880" cy="548640"/>
          </a:xfrm>
          <a:prstGeom prst="roundRect">
            <a:avLst>
              <a:gd name="adj" fmla="val 18333"/>
            </a:avLst>
          </a:prstGeom>
          <a:solidFill>
            <a:srgbClr val="173244"/>
          </a:solidFill>
          <a:ln w="12700">
            <a:solidFill>
              <a:srgbClr val="17324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932688" y="5170932"/>
            <a:ext cx="411480" cy="411480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Text 28"/>
          <p:cNvSpPr/>
          <p:nvPr/>
        </p:nvSpPr>
        <p:spPr>
          <a:xfrm>
            <a:off x="969264" y="5230368"/>
            <a:ext cx="320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517904" y="5239512"/>
            <a:ext cx="92994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I’m not sure how to evaluate effectiveness.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BEFORE OPINION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1355861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INSIGHT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31 studies. One consistent message.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effective JHSC needs more than committed volunteers.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2834640"/>
            <a:ext cx="3246120" cy="2532888"/>
          </a:xfrm>
          <a:prstGeom prst="roundRect">
            <a:avLst>
              <a:gd name="adj" fmla="val 7942"/>
            </a:avLst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896112" y="3017520"/>
            <a:ext cx="2606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31</a:t>
            </a:r>
            <a:endParaRPr lang="en-US" sz="10500" dirty="0"/>
          </a:p>
        </p:txBody>
      </p:sp>
      <p:sp>
        <p:nvSpPr>
          <p:cNvPr id="13" name="Text 11"/>
          <p:cNvSpPr/>
          <p:nvPr/>
        </p:nvSpPr>
        <p:spPr>
          <a:xfrm>
            <a:off x="1069848" y="4462272"/>
            <a:ext cx="24140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STUDIES REVIEWED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88536" y="2852928"/>
            <a:ext cx="3246120" cy="1143000"/>
          </a:xfrm>
          <a:prstGeom prst="roundRect">
            <a:avLst>
              <a:gd name="adj" fmla="val 13600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9704" y="3108960"/>
            <a:ext cx="548640" cy="54864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212080" y="3163824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Information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7781544" y="2852928"/>
            <a:ext cx="3246120" cy="1143000"/>
          </a:xfrm>
          <a:prstGeom prst="roundRect">
            <a:avLst>
              <a:gd name="adj" fmla="val 13600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2712" y="3108960"/>
            <a:ext cx="548640" cy="54864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705088" y="3163824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4288536" y="4178808"/>
            <a:ext cx="3246120" cy="1143000"/>
          </a:xfrm>
          <a:prstGeom prst="roundRect">
            <a:avLst>
              <a:gd name="adj" fmla="val 13600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9704" y="4434840"/>
            <a:ext cx="548640" cy="54864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212080" y="4489704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</a:t>
            </a:r>
            <a:endParaRPr lang="en-US" sz="2000" dirty="0"/>
          </a:p>
        </p:txBody>
      </p:sp>
      <p:sp>
        <p:nvSpPr>
          <p:cNvPr id="23" name="Shape 18"/>
          <p:cNvSpPr/>
          <p:nvPr/>
        </p:nvSpPr>
        <p:spPr>
          <a:xfrm>
            <a:off x="7781544" y="4178808"/>
            <a:ext cx="3246120" cy="1143000"/>
          </a:xfrm>
          <a:prstGeom prst="roundRect">
            <a:avLst>
              <a:gd name="adj" fmla="val 13600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82712" y="4434840"/>
            <a:ext cx="548640" cy="54864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8705088" y="4489704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mandate</a:t>
            </a:r>
            <a:endParaRPr lang="en-US" sz="2000" dirty="0"/>
          </a:p>
        </p:txBody>
      </p:sp>
      <p:sp>
        <p:nvSpPr>
          <p:cNvPr id="26" name="Text 20">
            <a:hlinkClick r:id="rId7"/>
          </p:cNvPr>
          <p:cNvSpPr/>
          <p:nvPr/>
        </p:nvSpPr>
        <p:spPr>
          <a:xfrm>
            <a:off x="594360" y="6144768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u="sng" dirty="0">
                <a:solidFill>
                  <a:srgbClr val="677789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Yassi et al. (2013) • Realist review of JHSC effectiveness • 31 included studies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COMMITTEES FAIL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1694827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31520" y="10972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kern="0" spc="200" dirty="0">
                <a:solidFill>
                  <a:srgbClr val="8BDA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/  THE FAILURE PATTERNS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" y="1545336"/>
            <a:ext cx="4572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19000" dirty="0"/>
          </a:p>
        </p:txBody>
      </p:sp>
      <p:sp>
        <p:nvSpPr>
          <p:cNvPr id="11" name="Text 9"/>
          <p:cNvSpPr/>
          <p:nvPr/>
        </p:nvSpPr>
        <p:spPr>
          <a:xfrm>
            <a:off x="4709160" y="1856232"/>
            <a:ext cx="63093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Reasons good committees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become ineffective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4736592" y="4160520"/>
            <a:ext cx="5760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B9C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Recurring weaknesses, not a national ranking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FAILURE PATTERNS 01–03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2033792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EFFECTIVENESS BREAKS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Support. Follow-through. Role clarity.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weaknesses that can disable the entire committee.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2779776"/>
            <a:ext cx="3557016" cy="2999232"/>
          </a:xfrm>
          <a:prstGeom prst="roundRect">
            <a:avLst>
              <a:gd name="adj" fmla="val 518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868680" y="2999232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832" y="3072384"/>
            <a:ext cx="347472" cy="34747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447288" y="2962656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914400" y="3721608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Management commitment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914400" y="4526280"/>
            <a:ext cx="300837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 aren’t resourced, decided or acted upon.</a:t>
            </a:r>
            <a:endParaRPr lang="en-US" sz="1560" dirty="0"/>
          </a:p>
        </p:txBody>
      </p:sp>
      <p:sp>
        <p:nvSpPr>
          <p:cNvPr id="17" name="Shape 14"/>
          <p:cNvSpPr/>
          <p:nvPr/>
        </p:nvSpPr>
        <p:spPr>
          <a:xfrm>
            <a:off x="4325112" y="2779776"/>
            <a:ext cx="3557016" cy="2999232"/>
          </a:xfrm>
          <a:prstGeom prst="roundRect">
            <a:avLst>
              <a:gd name="adj" fmla="val 518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5"/>
          <p:cNvSpPr/>
          <p:nvPr/>
        </p:nvSpPr>
        <p:spPr>
          <a:xfrm>
            <a:off x="4553712" y="2999232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6864" y="3072384"/>
            <a:ext cx="347472" cy="34747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132320" y="2962656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4599432" y="3721608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Action accountability</a:t>
            </a:r>
            <a:endParaRPr lang="en-US" sz="2300" dirty="0"/>
          </a:p>
        </p:txBody>
      </p:sp>
      <p:sp>
        <p:nvSpPr>
          <p:cNvPr id="22" name="Text 18"/>
          <p:cNvSpPr/>
          <p:nvPr/>
        </p:nvSpPr>
        <p:spPr>
          <a:xfrm>
            <a:off x="4599432" y="4526280"/>
            <a:ext cx="300837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same hazard remains on the agenda month after month.</a:t>
            </a:r>
            <a:endParaRPr lang="en-US" sz="1560" dirty="0"/>
          </a:p>
        </p:txBody>
      </p:sp>
      <p:sp>
        <p:nvSpPr>
          <p:cNvPr id="23" name="Shape 19"/>
          <p:cNvSpPr/>
          <p:nvPr/>
        </p:nvSpPr>
        <p:spPr>
          <a:xfrm>
            <a:off x="8010144" y="2779776"/>
            <a:ext cx="3557016" cy="2999232"/>
          </a:xfrm>
          <a:prstGeom prst="roundRect">
            <a:avLst>
              <a:gd name="adj" fmla="val 518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0"/>
          <p:cNvSpPr/>
          <p:nvPr/>
        </p:nvSpPr>
        <p:spPr>
          <a:xfrm>
            <a:off x="8238744" y="2999232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1896" y="3072384"/>
            <a:ext cx="347472" cy="347472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0817352" y="2962656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000" dirty="0"/>
          </a:p>
        </p:txBody>
      </p:sp>
      <p:sp>
        <p:nvSpPr>
          <p:cNvPr id="27" name="Text 22"/>
          <p:cNvSpPr/>
          <p:nvPr/>
        </p:nvSpPr>
        <p:spPr>
          <a:xfrm>
            <a:off x="8284464" y="3721608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Unclear authority</a:t>
            </a:r>
            <a:endParaRPr lang="en-US" sz="2300" dirty="0"/>
          </a:p>
        </p:txBody>
      </p:sp>
      <p:sp>
        <p:nvSpPr>
          <p:cNvPr id="28" name="Text 23"/>
          <p:cNvSpPr/>
          <p:nvPr/>
        </p:nvSpPr>
        <p:spPr>
          <a:xfrm>
            <a:off x="8284464" y="4526280"/>
            <a:ext cx="300837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Members are expected to fix issues beyond their mandate.</a:t>
            </a:r>
            <a:endParaRPr lang="en-US" sz="15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FAILURE PATTERNS 04–06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2372757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CAPABILITY AND CULTURE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Training. Meeting quality. Worker trust.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more reasons committee effort doesn’t translate into results.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2761488"/>
            <a:ext cx="3557016" cy="3017520"/>
          </a:xfrm>
          <a:prstGeom prst="roundRect">
            <a:avLst>
              <a:gd name="adj" fmla="val 5152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868680" y="298094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832" y="3054096"/>
            <a:ext cx="347472" cy="34747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447288" y="2944368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914400" y="3703320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Practical skill gaps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914400" y="4507992"/>
            <a:ext cx="30083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orientation alone doesn’t develop hazard-analysis expertise.</a:t>
            </a:r>
            <a:endParaRPr lang="en-US" sz="1560" dirty="0"/>
          </a:p>
        </p:txBody>
      </p:sp>
      <p:sp>
        <p:nvSpPr>
          <p:cNvPr id="17" name="Shape 14"/>
          <p:cNvSpPr/>
          <p:nvPr/>
        </p:nvSpPr>
        <p:spPr>
          <a:xfrm>
            <a:off x="4325112" y="2761488"/>
            <a:ext cx="3557016" cy="3017520"/>
          </a:xfrm>
          <a:prstGeom prst="roundRect">
            <a:avLst>
              <a:gd name="adj" fmla="val 5152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5"/>
          <p:cNvSpPr/>
          <p:nvPr/>
        </p:nvSpPr>
        <p:spPr>
          <a:xfrm>
            <a:off x="4553712" y="298094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6864" y="3054096"/>
            <a:ext cx="347472" cy="34747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132320" y="2944368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4599432" y="3703320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Administrative overload</a:t>
            </a:r>
            <a:endParaRPr lang="en-US" sz="2300" dirty="0"/>
          </a:p>
        </p:txBody>
      </p:sp>
      <p:sp>
        <p:nvSpPr>
          <p:cNvPr id="22" name="Text 18"/>
          <p:cNvSpPr/>
          <p:nvPr/>
        </p:nvSpPr>
        <p:spPr>
          <a:xfrm>
            <a:off x="4599432" y="4507992"/>
            <a:ext cx="30083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Routine reports consume time needed for priority decisions.</a:t>
            </a:r>
            <a:endParaRPr lang="en-US" sz="1560" dirty="0"/>
          </a:p>
        </p:txBody>
      </p:sp>
      <p:sp>
        <p:nvSpPr>
          <p:cNvPr id="23" name="Shape 19"/>
          <p:cNvSpPr/>
          <p:nvPr/>
        </p:nvSpPr>
        <p:spPr>
          <a:xfrm>
            <a:off x="8010144" y="2761488"/>
            <a:ext cx="3557016" cy="3017520"/>
          </a:xfrm>
          <a:prstGeom prst="roundRect">
            <a:avLst>
              <a:gd name="adj" fmla="val 5152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0"/>
          <p:cNvSpPr/>
          <p:nvPr/>
        </p:nvSpPr>
        <p:spPr>
          <a:xfrm>
            <a:off x="8238744" y="298094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1896" y="3054096"/>
            <a:ext cx="347472" cy="347472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0817352" y="2944368"/>
            <a:ext cx="493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2000" dirty="0"/>
          </a:p>
        </p:txBody>
      </p:sp>
      <p:sp>
        <p:nvSpPr>
          <p:cNvPr id="27" name="Text 22"/>
          <p:cNvSpPr/>
          <p:nvPr/>
        </p:nvSpPr>
        <p:spPr>
          <a:xfrm>
            <a:off x="8284464" y="3703320"/>
            <a:ext cx="3044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Weak worker voice</a:t>
            </a:r>
            <a:endParaRPr lang="en-US" sz="2300" dirty="0"/>
          </a:p>
        </p:txBody>
      </p:sp>
      <p:sp>
        <p:nvSpPr>
          <p:cNvPr id="28" name="Text 23"/>
          <p:cNvSpPr/>
          <p:nvPr/>
        </p:nvSpPr>
        <p:spPr>
          <a:xfrm>
            <a:off x="8284464" y="4507992"/>
            <a:ext cx="30083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6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Employees don’t know their representatives or trust the process.</a:t>
            </a:r>
            <a:endParaRPr lang="en-US" sz="15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FAILURE PATTERNS 07–10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2711722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INVISIBLE BREAKDOWNS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problems that quietly erode effectiveness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49224" y="2468880"/>
            <a:ext cx="5367528" cy="1389888"/>
          </a:xfrm>
          <a:prstGeom prst="roundRect">
            <a:avLst>
              <a:gd name="adj" fmla="val 11184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2761488"/>
            <a:ext cx="576072" cy="57607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655064" y="2670048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176272" y="2688336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 fatigue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673352" y="3209544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Checklists miss changing exposures.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227064" y="2468880"/>
            <a:ext cx="5367528" cy="1389888"/>
          </a:xfrm>
          <a:prstGeom prst="roundRect">
            <a:avLst>
              <a:gd name="adj" fmla="val 11184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6520" y="2761488"/>
            <a:ext cx="576072" cy="576072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232904" y="2670048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7754112" y="2688336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Vague recommendations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7251192" y="3209544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hazard is named, but the decision isn’t.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649224" y="4087368"/>
            <a:ext cx="5367528" cy="1389888"/>
          </a:xfrm>
          <a:prstGeom prst="roundRect">
            <a:avLst>
              <a:gd name="adj" fmla="val 11184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680" y="4379976"/>
            <a:ext cx="576072" cy="5760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55064" y="428853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2176272" y="4306824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feedback loop</a:t>
            </a:r>
            <a:endParaRPr lang="en-US" sz="2200" dirty="0"/>
          </a:p>
        </p:txBody>
      </p:sp>
      <p:sp>
        <p:nvSpPr>
          <p:cNvPr id="24" name="Text 19"/>
          <p:cNvSpPr/>
          <p:nvPr/>
        </p:nvSpPr>
        <p:spPr>
          <a:xfrm>
            <a:off x="1673352" y="4828032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Workers never hear what happened.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6227064" y="4087368"/>
            <a:ext cx="5367528" cy="1389888"/>
          </a:xfrm>
          <a:prstGeom prst="roundRect">
            <a:avLst>
              <a:gd name="adj" fmla="val 11184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6520" y="4379976"/>
            <a:ext cx="576072" cy="576072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232904" y="428853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7754112" y="4306824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evaluation</a:t>
            </a:r>
            <a:endParaRPr lang="en-US" sz="2200" dirty="0"/>
          </a:p>
        </p:txBody>
      </p:sp>
      <p:sp>
        <p:nvSpPr>
          <p:cNvPr id="29" name="Text 23"/>
          <p:cNvSpPr/>
          <p:nvPr/>
        </p:nvSpPr>
        <p:spPr>
          <a:xfrm>
            <a:off x="7251192" y="4828032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 is counted. Impact is unknown.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JHSC ACTION GAP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3050688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PROCESS FAILURE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 isn’t always the meeting.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It’s the breakdown between identifying a hazard and controlling the risk.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04088" y="3108960"/>
            <a:ext cx="950976" cy="9509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3319272"/>
            <a:ext cx="512064" cy="51206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2120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</a:t>
            </a:r>
            <a:endParaRPr lang="en-US" sz="1530" dirty="0"/>
          </a:p>
        </p:txBody>
      </p:sp>
      <p:sp>
        <p:nvSpPr>
          <p:cNvPr id="14" name="Shape 11"/>
          <p:cNvSpPr/>
          <p:nvPr/>
        </p:nvSpPr>
        <p:spPr>
          <a:xfrm>
            <a:off x="1728216" y="3575304"/>
            <a:ext cx="603504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2"/>
          <p:cNvSpPr/>
          <p:nvPr/>
        </p:nvSpPr>
        <p:spPr>
          <a:xfrm>
            <a:off x="2624328" y="3108960"/>
            <a:ext cx="950976" cy="9509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4640" y="3319272"/>
            <a:ext cx="512064" cy="51206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44144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</a:t>
            </a:r>
            <a:endParaRPr lang="en-US" sz="1530" dirty="0"/>
          </a:p>
        </p:txBody>
      </p:sp>
      <p:sp>
        <p:nvSpPr>
          <p:cNvPr id="18" name="Shape 14"/>
          <p:cNvSpPr/>
          <p:nvPr/>
        </p:nvSpPr>
        <p:spPr>
          <a:xfrm>
            <a:off x="3648456" y="3575304"/>
            <a:ext cx="603504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5"/>
          <p:cNvSpPr/>
          <p:nvPr/>
        </p:nvSpPr>
        <p:spPr>
          <a:xfrm>
            <a:off x="4544568" y="3108960"/>
            <a:ext cx="950976" cy="9509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4880" y="3319272"/>
            <a:ext cx="512064" cy="51206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36168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</a:t>
            </a:r>
            <a:endParaRPr lang="en-US" sz="1530" dirty="0"/>
          </a:p>
        </p:txBody>
      </p:sp>
      <p:sp>
        <p:nvSpPr>
          <p:cNvPr id="22" name="Shape 17"/>
          <p:cNvSpPr/>
          <p:nvPr/>
        </p:nvSpPr>
        <p:spPr>
          <a:xfrm>
            <a:off x="5568696" y="3575304"/>
            <a:ext cx="603504" cy="0"/>
          </a:xfrm>
          <a:prstGeom prst="line">
            <a:avLst/>
          </a:prstGeom>
          <a:noFill/>
          <a:ln w="25400">
            <a:solidFill>
              <a:srgbClr val="D66B5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3" name="Shape 18"/>
          <p:cNvSpPr/>
          <p:nvPr/>
        </p:nvSpPr>
        <p:spPr>
          <a:xfrm>
            <a:off x="6464808" y="3108960"/>
            <a:ext cx="950976" cy="950976"/>
          </a:xfrm>
          <a:prstGeom prst="ellipse">
            <a:avLst/>
          </a:prstGeom>
          <a:solidFill>
            <a:srgbClr val="FFF4DE"/>
          </a:solidFill>
          <a:ln w="1905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5120" y="3319272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28192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1530" dirty="0"/>
          </a:p>
        </p:txBody>
      </p:sp>
      <p:sp>
        <p:nvSpPr>
          <p:cNvPr id="26" name="Shape 20"/>
          <p:cNvSpPr/>
          <p:nvPr/>
        </p:nvSpPr>
        <p:spPr>
          <a:xfrm>
            <a:off x="7488936" y="3575304"/>
            <a:ext cx="603504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7" name="Shape 21"/>
          <p:cNvSpPr/>
          <p:nvPr/>
        </p:nvSpPr>
        <p:spPr>
          <a:xfrm>
            <a:off x="8385048" y="3108960"/>
            <a:ext cx="950976" cy="950976"/>
          </a:xfrm>
          <a:prstGeom prst="ellipse">
            <a:avLst/>
          </a:prstGeom>
          <a:solidFill>
            <a:srgbClr val="FFF4DE"/>
          </a:solidFill>
          <a:ln w="1905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95360" y="3319272"/>
            <a:ext cx="512064" cy="51206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20216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</a:t>
            </a:r>
            <a:endParaRPr lang="en-US" sz="1530" dirty="0"/>
          </a:p>
        </p:txBody>
      </p:sp>
      <p:sp>
        <p:nvSpPr>
          <p:cNvPr id="30" name="Shape 23"/>
          <p:cNvSpPr/>
          <p:nvPr/>
        </p:nvSpPr>
        <p:spPr>
          <a:xfrm>
            <a:off x="9409176" y="3575304"/>
            <a:ext cx="603504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4"/>
          <p:cNvSpPr/>
          <p:nvPr/>
        </p:nvSpPr>
        <p:spPr>
          <a:xfrm>
            <a:off x="10305288" y="3108960"/>
            <a:ext cx="950976" cy="9509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15600" y="3319272"/>
            <a:ext cx="512064" cy="512064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0122408" y="4279392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1530" dirty="0"/>
          </a:p>
        </p:txBody>
      </p:sp>
      <p:sp>
        <p:nvSpPr>
          <p:cNvPr id="34" name="Shape 26"/>
          <p:cNvSpPr/>
          <p:nvPr/>
        </p:nvSpPr>
        <p:spPr>
          <a:xfrm>
            <a:off x="6117336" y="4837176"/>
            <a:ext cx="3931920" cy="502920"/>
          </a:xfrm>
          <a:prstGeom prst="roundRect">
            <a:avLst>
              <a:gd name="adj" fmla="val 18182"/>
            </a:avLst>
          </a:prstGeom>
          <a:solidFill>
            <a:srgbClr val="FFF4DE"/>
          </a:solidFill>
          <a:ln w="1270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Text 27"/>
          <p:cNvSpPr/>
          <p:nvPr/>
        </p:nvSpPr>
        <p:spPr>
          <a:xfrm>
            <a:off x="6318504" y="4919472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16B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ACTION GAP</a:t>
            </a:r>
            <a:endParaRPr lang="en-US" sz="2000" dirty="0"/>
          </a:p>
        </p:txBody>
      </p:sp>
      <p:sp>
        <p:nvSpPr>
          <p:cNvPr id="36" name="Shape 28"/>
          <p:cNvSpPr/>
          <p:nvPr/>
        </p:nvSpPr>
        <p:spPr>
          <a:xfrm>
            <a:off x="7269480" y="4178808"/>
            <a:ext cx="0" cy="649224"/>
          </a:xfrm>
          <a:prstGeom prst="line">
            <a:avLst/>
          </a:prstGeom>
          <a:noFill/>
          <a:ln w="25400">
            <a:solidFill>
              <a:srgbClr val="D66B5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7" name="Text 29"/>
          <p:cNvSpPr/>
          <p:nvPr/>
        </p:nvSpPr>
        <p:spPr>
          <a:xfrm>
            <a:off x="640080" y="5632704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next meeting is not a control measure.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 POLL 02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3389653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685800" y="896112"/>
            <a:ext cx="1014984" cy="274320"/>
          </a:xfrm>
          <a:prstGeom prst="roundRect">
            <a:avLst>
              <a:gd name="adj" fmla="val 33333"/>
            </a:avLst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795528" y="918972"/>
            <a:ext cx="795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50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POLL 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13232" y="1426464"/>
            <a:ext cx="104241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What’s your JHSC’s biggest obstacle?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758952" y="2487168"/>
            <a:ext cx="10351008" cy="566928"/>
          </a:xfrm>
          <a:prstGeom prst="roundRect">
            <a:avLst>
              <a:gd name="adj" fmla="val 16129"/>
            </a:avLst>
          </a:prstGeom>
          <a:solidFill>
            <a:srgbClr val="173347"/>
          </a:solidFill>
          <a:ln w="12700">
            <a:solidFill>
              <a:srgbClr val="1733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1"/>
          <p:cNvSpPr/>
          <p:nvPr/>
        </p:nvSpPr>
        <p:spPr>
          <a:xfrm>
            <a:off x="758952" y="2487168"/>
            <a:ext cx="59436" cy="56692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1042416" y="2578608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45920" y="2606040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 support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758952" y="3191256"/>
            <a:ext cx="10351008" cy="566928"/>
          </a:xfrm>
          <a:prstGeom prst="roundRect">
            <a:avLst>
              <a:gd name="adj" fmla="val 16129"/>
            </a:avLst>
          </a:prstGeom>
          <a:solidFill>
            <a:srgbClr val="173347"/>
          </a:solidFill>
          <a:ln w="12700">
            <a:solidFill>
              <a:srgbClr val="1733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758952" y="3191256"/>
            <a:ext cx="59436" cy="56692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1042416" y="3282696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645920" y="3310128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Follow-through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758952" y="3895344"/>
            <a:ext cx="10351008" cy="566928"/>
          </a:xfrm>
          <a:prstGeom prst="roundRect">
            <a:avLst>
              <a:gd name="adj" fmla="val 16129"/>
            </a:avLst>
          </a:prstGeom>
          <a:solidFill>
            <a:srgbClr val="173347"/>
          </a:solidFill>
          <a:ln w="12700">
            <a:solidFill>
              <a:srgbClr val="1733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758952" y="3895344"/>
            <a:ext cx="59436" cy="56692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1042416" y="398678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645920" y="4014216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and role clarity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758952" y="4599432"/>
            <a:ext cx="10351008" cy="566928"/>
          </a:xfrm>
          <a:prstGeom prst="roundRect">
            <a:avLst>
              <a:gd name="adj" fmla="val 16129"/>
            </a:avLst>
          </a:prstGeom>
          <a:solidFill>
            <a:srgbClr val="173347"/>
          </a:solidFill>
          <a:ln w="12700">
            <a:solidFill>
              <a:srgbClr val="1733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758952" y="4599432"/>
            <a:ext cx="59436" cy="56692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/>
          <p:nvPr/>
        </p:nvSpPr>
        <p:spPr>
          <a:xfrm>
            <a:off x="1042416" y="469087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645920" y="4718304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engagement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758952" y="5303520"/>
            <a:ext cx="10351008" cy="566928"/>
          </a:xfrm>
          <a:prstGeom prst="roundRect">
            <a:avLst>
              <a:gd name="adj" fmla="val 16129"/>
            </a:avLst>
          </a:prstGeom>
          <a:solidFill>
            <a:srgbClr val="173347"/>
          </a:solidFill>
          <a:ln w="12700">
            <a:solidFill>
              <a:srgbClr val="1733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758952" y="5303520"/>
            <a:ext cx="59436" cy="56692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Text 28"/>
          <p:cNvSpPr/>
          <p:nvPr/>
        </p:nvSpPr>
        <p:spPr>
          <a:xfrm>
            <a:off x="1042416" y="5394960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1645920" y="5422392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 quality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SUCCESSFUL COMMITTEES SHARE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3728618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RESEARCH, NOT MYTHOLOGY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Processes matter. So does empowerment.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40080" y="2368296"/>
            <a:ext cx="5321808" cy="2926080"/>
          </a:xfrm>
          <a:prstGeom prst="roundRect">
            <a:avLst>
              <a:gd name="adj" fmla="val 531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6199632" y="2368296"/>
            <a:ext cx="5321808" cy="2926080"/>
          </a:xfrm>
          <a:prstGeom prst="roundRect">
            <a:avLst>
              <a:gd name="adj" fmla="val 5313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1024128" y="2697480"/>
            <a:ext cx="20848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31</a:t>
            </a:r>
            <a:endParaRPr lang="en-US" sz="8300" dirty="0"/>
          </a:p>
        </p:txBody>
      </p:sp>
      <p:sp>
        <p:nvSpPr>
          <p:cNvPr id="13" name="Text 11"/>
          <p:cNvSpPr/>
          <p:nvPr/>
        </p:nvSpPr>
        <p:spPr>
          <a:xfrm>
            <a:off x="1143000" y="3813048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published studies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152144" y="4315968"/>
            <a:ext cx="43342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mandate • training • information • management support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83680" y="2706624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233</a:t>
            </a:r>
            <a:endParaRPr lang="en-US" sz="8000" dirty="0"/>
          </a:p>
        </p:txBody>
      </p:sp>
      <p:sp>
        <p:nvSpPr>
          <p:cNvPr id="16" name="Text 14"/>
          <p:cNvSpPr/>
          <p:nvPr/>
        </p:nvSpPr>
        <p:spPr>
          <a:xfrm>
            <a:off x="6629400" y="3813048"/>
            <a:ext cx="45628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committee members surveyed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629400" y="4315968"/>
            <a:ext cx="449884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4D4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 self-rated effectiveness was associated with clear processes</a:t>
            </a:r>
            <a:endParaRPr lang="en-US" sz="1600" dirty="0"/>
          </a:p>
        </p:txBody>
      </p:sp>
      <p:sp>
        <p:nvSpPr>
          <p:cNvPr id="18" name="Text 16">
            <a:hlinkClick r:id="rId3"/>
          </p:cNvPr>
          <p:cNvSpPr/>
          <p:nvPr/>
        </p:nvSpPr>
        <p:spPr>
          <a:xfrm>
            <a:off x="594360" y="6144768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u="sng" dirty="0">
                <a:solidFill>
                  <a:srgbClr val="677789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Sources: Yassi et al. (2013); ESDC Workplace Health and Safety Committees Research Summary (2025)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FACTOR 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4067584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CLEAR MANDATE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committee needs a job description, not a wish list.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1271016" y="2761488"/>
            <a:ext cx="1938528" cy="19385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4792" y="3264408"/>
            <a:ext cx="978408" cy="97840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77240" y="4846320"/>
            <a:ext cx="304495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612648" y="5285232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hazard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111496" y="2761488"/>
            <a:ext cx="1938528" cy="1938528"/>
          </a:xfrm>
          <a:prstGeom prst="ellipse">
            <a:avLst/>
          </a:prstGeom>
          <a:solidFill>
            <a:srgbClr val="102235"/>
          </a:solidFill>
          <a:ln w="1905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5272" y="3264408"/>
            <a:ext cx="978408" cy="97840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617720" y="4846320"/>
            <a:ext cx="304495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4453128" y="5285232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Advise on improvement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8951976" y="2761488"/>
            <a:ext cx="1938528" cy="19385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5752" y="3264408"/>
            <a:ext cx="978408" cy="97840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458200" y="4846320"/>
            <a:ext cx="304495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8293608" y="5285232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 up and evaluate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749808" y="5934456"/>
            <a:ext cx="10698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committee contributes. Management remains accountable.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FACTOR 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4406549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MANAGEMENT SUPPORT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Commitment is demonstrated through decisions.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85800" y="2752344"/>
            <a:ext cx="2633472" cy="2157984"/>
          </a:xfrm>
          <a:prstGeom prst="roundRect">
            <a:avLst>
              <a:gd name="adj" fmla="val 720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914400" y="302666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996696" y="3118104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86968" y="3794760"/>
            <a:ext cx="22677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77824" y="425196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Members can perform their duties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3547872" y="2752344"/>
            <a:ext cx="2633472" cy="2157984"/>
          </a:xfrm>
          <a:prstGeom prst="roundRect">
            <a:avLst>
              <a:gd name="adj" fmla="val 720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3776472" y="302666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3858768" y="3118104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749040" y="3794760"/>
            <a:ext cx="22677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INFORMATION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3739896" y="425196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Relevant evidence is shared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409944" y="2752344"/>
            <a:ext cx="2633472" cy="2157984"/>
          </a:xfrm>
          <a:prstGeom prst="roundRect">
            <a:avLst>
              <a:gd name="adj" fmla="val 720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6638544" y="3026664"/>
            <a:ext cx="493776" cy="49377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6720840" y="3118104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611112" y="3794760"/>
            <a:ext cx="22677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601968" y="425196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 are considered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9272016" y="2752344"/>
            <a:ext cx="2633472" cy="2157984"/>
          </a:xfrm>
          <a:prstGeom prst="roundRect">
            <a:avLst>
              <a:gd name="adj" fmla="val 7203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4"/>
          <p:cNvSpPr/>
          <p:nvPr/>
        </p:nvSpPr>
        <p:spPr>
          <a:xfrm>
            <a:off x="9500616" y="3026664"/>
            <a:ext cx="493776" cy="49377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Text 25"/>
          <p:cNvSpPr/>
          <p:nvPr/>
        </p:nvSpPr>
        <p:spPr>
          <a:xfrm>
            <a:off x="9582912" y="3118104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473184" y="3794760"/>
            <a:ext cx="22677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9464040" y="425196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Appropriate controls are implemented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713232" y="5276088"/>
            <a:ext cx="10789920" cy="539496"/>
          </a:xfrm>
          <a:prstGeom prst="roundRect">
            <a:avLst>
              <a:gd name="adj" fmla="val 16949"/>
            </a:avLst>
          </a:prstGeom>
          <a:solidFill>
            <a:srgbClr val="FFF4DE"/>
          </a:solidFill>
          <a:ln w="1270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Text 29"/>
          <p:cNvSpPr/>
          <p:nvPr/>
        </p:nvSpPr>
        <p:spPr>
          <a:xfrm>
            <a:off x="905256" y="5385816"/>
            <a:ext cx="10305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9361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ONTARIO: Written employer response required within 21 calendar days to written recommendations.</a:t>
            </a:r>
            <a:endParaRPr lang="en-US" sz="1720" dirty="0"/>
          </a:p>
        </p:txBody>
      </p:sp>
      <p:sp>
        <p:nvSpPr>
          <p:cNvPr id="32" name="Text 30">
            <a:hlinkClick r:id="rId3"/>
          </p:cNvPr>
          <p:cNvSpPr/>
          <p:nvPr/>
        </p:nvSpPr>
        <p:spPr>
          <a:xfrm>
            <a:off x="594360" y="6144768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u="sng" dirty="0">
                <a:solidFill>
                  <a:srgbClr val="677789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Ontario Occupational Health and Safety Act, ss. 9(20)–(21). Rules differ by jurisdiction.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FACTOR 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4745514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WORKER PARTICIPATION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Representation is not the same as engagement.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1920240" y="3182112"/>
            <a:ext cx="1280160" cy="1280160"/>
          </a:xfrm>
          <a:prstGeom prst="ellipse">
            <a:avLst/>
          </a:prstGeom>
          <a:solidFill>
            <a:srgbClr val="102235"/>
          </a:solidFill>
          <a:ln w="1905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9424" y="3493008"/>
            <a:ext cx="621792" cy="621792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2596896" y="3822192"/>
            <a:ext cx="0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0"/>
          <p:cNvSpPr/>
          <p:nvPr/>
        </p:nvSpPr>
        <p:spPr>
          <a:xfrm>
            <a:off x="941832" y="2697480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272" y="2779776"/>
            <a:ext cx="365760" cy="36576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2596896" y="3822192"/>
            <a:ext cx="1179576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2"/>
          <p:cNvSpPr/>
          <p:nvPr/>
        </p:nvSpPr>
        <p:spPr>
          <a:xfrm>
            <a:off x="3547872" y="2560320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312" y="2642616"/>
            <a:ext cx="365760" cy="36576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2596896" y="3822192"/>
            <a:ext cx="0" cy="118872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4"/>
          <p:cNvSpPr/>
          <p:nvPr/>
        </p:nvSpPr>
        <p:spPr>
          <a:xfrm>
            <a:off x="941832" y="4809744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272" y="4892040"/>
            <a:ext cx="365760" cy="36576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2596896" y="3822192"/>
            <a:ext cx="1261872" cy="118872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16"/>
          <p:cNvSpPr/>
          <p:nvPr/>
        </p:nvSpPr>
        <p:spPr>
          <a:xfrm>
            <a:off x="3630168" y="4809744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1608" y="4892040"/>
            <a:ext cx="365760" cy="365760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2596896" y="3822192"/>
            <a:ext cx="2670048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18"/>
          <p:cNvSpPr/>
          <p:nvPr/>
        </p:nvSpPr>
        <p:spPr>
          <a:xfrm>
            <a:off x="5038344" y="3611880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9784" y="3694176"/>
            <a:ext cx="365760" cy="365760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6419088" y="2542032"/>
            <a:ext cx="4983480" cy="3127248"/>
          </a:xfrm>
          <a:prstGeom prst="roundRect">
            <a:avLst>
              <a:gd name="adj" fmla="val 4971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Text 20"/>
          <p:cNvSpPr/>
          <p:nvPr/>
        </p:nvSpPr>
        <p:spPr>
          <a:xfrm>
            <a:off x="6812280" y="2944368"/>
            <a:ext cx="4123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connected committee...</a:t>
            </a:r>
            <a:endParaRPr lang="en-US" sz="23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03136" y="3657600"/>
            <a:ext cx="256032" cy="25603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214616" y="3611880"/>
            <a:ext cx="3849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visible to workers</a:t>
            </a:r>
            <a:endParaRPr lang="en-US" sz="170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03136" y="4233672"/>
            <a:ext cx="256032" cy="256032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7214616" y="4187952"/>
            <a:ext cx="3849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Receives concerns without friction</a:t>
            </a:r>
            <a:endParaRPr lang="en-US" sz="1700" dirty="0"/>
          </a:p>
        </p:txBody>
      </p:sp>
      <p:pic>
        <p:nvPicPr>
          <p:cNvPr id="33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03136" y="4809744"/>
            <a:ext cx="256032" cy="256032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7214616" y="4764024"/>
            <a:ext cx="3849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Reports outcomes back to employees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FACTOR 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5084480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CONTROL EFFECTIVENESS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Completed is not the same as controlled.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800100" y="2523744"/>
            <a:ext cx="4114800" cy="502920"/>
          </a:xfrm>
          <a:prstGeom prst="roundRect">
            <a:avLst>
              <a:gd name="adj" fmla="val 12727"/>
            </a:avLst>
          </a:prstGeom>
          <a:solidFill>
            <a:srgbClr val="087B79"/>
          </a:solidFill>
          <a:ln w="1270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909828" y="262432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Elimination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005840" y="3145536"/>
            <a:ext cx="3703320" cy="502920"/>
          </a:xfrm>
          <a:prstGeom prst="roundRect">
            <a:avLst>
              <a:gd name="adj" fmla="val 12727"/>
            </a:avLst>
          </a:prstGeom>
          <a:solidFill>
            <a:srgbClr val="249A93"/>
          </a:solidFill>
          <a:ln w="12700">
            <a:solidFill>
              <a:srgbClr val="249A9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1115568" y="3246120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Substitution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211580" y="3767328"/>
            <a:ext cx="3291840" cy="502920"/>
          </a:xfrm>
          <a:prstGeom prst="roundRect">
            <a:avLst>
              <a:gd name="adj" fmla="val 12727"/>
            </a:avLst>
          </a:prstGeom>
          <a:solidFill>
            <a:srgbClr val="4BAEA5"/>
          </a:solidFill>
          <a:ln w="12700">
            <a:solidFill>
              <a:srgbClr val="4BA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1321308" y="38679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Engineering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426464" y="4389120"/>
            <a:ext cx="2862072" cy="502920"/>
          </a:xfrm>
          <a:prstGeom prst="roundRect">
            <a:avLst>
              <a:gd name="adj" fmla="val 12727"/>
            </a:avLst>
          </a:prstGeom>
          <a:solidFill>
            <a:srgbClr val="E0A64D"/>
          </a:solidFill>
          <a:ln w="12700">
            <a:solidFill>
              <a:srgbClr val="E0A6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1536192" y="4489704"/>
            <a:ext cx="2679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Administrative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632204" y="5010912"/>
            <a:ext cx="2450592" cy="502920"/>
          </a:xfrm>
          <a:prstGeom prst="roundRect">
            <a:avLst>
              <a:gd name="adj" fmla="val 12727"/>
            </a:avLst>
          </a:prstGeom>
          <a:solidFill>
            <a:srgbClr val="E5C17F"/>
          </a:solidFill>
          <a:ln w="12700">
            <a:solidFill>
              <a:srgbClr val="E5C17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1741932" y="5111496"/>
            <a:ext cx="2267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PPE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50392" y="5843016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HIERARCHY OF CONTROLS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0720" y="2724912"/>
            <a:ext cx="5577840" cy="2523744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5624" y="3054096"/>
            <a:ext cx="658368" cy="65836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7013448" y="3063240"/>
            <a:ext cx="34747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 the control</a:t>
            </a:r>
            <a:endParaRPr lang="en-US" sz="220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5624" y="3986784"/>
            <a:ext cx="658368" cy="65836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013448" y="4014216"/>
            <a:ext cx="364845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it reduces risk</a:t>
            </a:r>
            <a:endParaRPr lang="en-US" sz="2200" dirty="0"/>
          </a:p>
        </p:txBody>
      </p:sp>
      <p:sp>
        <p:nvSpPr>
          <p:cNvPr id="26" name="Text 22"/>
          <p:cNvSpPr/>
          <p:nvPr/>
        </p:nvSpPr>
        <p:spPr>
          <a:xfrm>
            <a:off x="5925312" y="5504688"/>
            <a:ext cx="52578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Signs and training may help, but don’t automatically replace higher-order controls.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SEVEN PRACTICAL IMPROVEMENTS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5423445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31520" y="106984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kern="0" spc="200" dirty="0">
                <a:solidFill>
                  <a:srgbClr val="92DF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FROM INSIGHT TO ACTION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04088" y="1472184"/>
            <a:ext cx="4480560" cy="300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4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en-US" sz="19400" dirty="0"/>
          </a:p>
        </p:txBody>
      </p:sp>
      <p:sp>
        <p:nvSpPr>
          <p:cNvPr id="11" name="Text 9"/>
          <p:cNvSpPr/>
          <p:nvPr/>
        </p:nvSpPr>
        <p:spPr>
          <a:xfrm>
            <a:off x="3886200" y="187452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Changes that can</a:t>
            </a:r>
            <a:endParaRPr lang="en-US" sz="4300" dirty="0"/>
          </a:p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transform your JHSC</a:t>
            </a:r>
            <a:endParaRPr lang="en-US" sz="4300" dirty="0"/>
          </a:p>
        </p:txBody>
      </p:sp>
      <p:sp>
        <p:nvSpPr>
          <p:cNvPr id="12" name="Text 10"/>
          <p:cNvSpPr/>
          <p:nvPr/>
        </p:nvSpPr>
        <p:spPr>
          <a:xfrm>
            <a:off x="3913632" y="4297680"/>
            <a:ext cx="6583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5D8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shifts, not a costly restructuring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1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5762410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01 / MEETINGS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Put risks and decisions first.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agenda can shift the conversation from reporting to resolution.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2916936"/>
            <a:ext cx="1051560" cy="594360"/>
          </a:xfrm>
          <a:prstGeom prst="roundRect">
            <a:avLst>
              <a:gd name="adj" fmla="val 6154"/>
            </a:avLst>
          </a:prstGeom>
          <a:solidFill>
            <a:srgbClr val="087B79"/>
          </a:solidFill>
          <a:ln w="1270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685800" y="3063240"/>
            <a:ext cx="996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0–5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1184148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2"/>
          <p:cNvSpPr/>
          <p:nvPr/>
        </p:nvSpPr>
        <p:spPr>
          <a:xfrm>
            <a:off x="1124712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603504" y="4123944"/>
            <a:ext cx="1161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Urgent risks</a:t>
            </a:r>
            <a:endParaRPr lang="en-US" sz="1740" dirty="0"/>
          </a:p>
        </p:txBody>
      </p:sp>
      <p:sp>
        <p:nvSpPr>
          <p:cNvPr id="16" name="Shape 14"/>
          <p:cNvSpPr/>
          <p:nvPr/>
        </p:nvSpPr>
        <p:spPr>
          <a:xfrm>
            <a:off x="1837944" y="2916936"/>
            <a:ext cx="2057400" cy="594360"/>
          </a:xfrm>
          <a:prstGeom prst="roundRect">
            <a:avLst>
              <a:gd name="adj" fmla="val 6154"/>
            </a:avLst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1865376" y="3063240"/>
            <a:ext cx="2002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5–15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2866644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7"/>
          <p:cNvSpPr/>
          <p:nvPr/>
        </p:nvSpPr>
        <p:spPr>
          <a:xfrm>
            <a:off x="2807208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8"/>
          <p:cNvSpPr/>
          <p:nvPr/>
        </p:nvSpPr>
        <p:spPr>
          <a:xfrm>
            <a:off x="1783080" y="4123944"/>
            <a:ext cx="21671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Overdue actions</a:t>
            </a:r>
            <a:endParaRPr lang="en-US" sz="1740" dirty="0"/>
          </a:p>
        </p:txBody>
      </p:sp>
      <p:sp>
        <p:nvSpPr>
          <p:cNvPr id="21" name="Shape 19"/>
          <p:cNvSpPr/>
          <p:nvPr/>
        </p:nvSpPr>
        <p:spPr>
          <a:xfrm>
            <a:off x="4023360" y="2916936"/>
            <a:ext cx="2011680" cy="594360"/>
          </a:xfrm>
          <a:prstGeom prst="roundRect">
            <a:avLst>
              <a:gd name="adj" fmla="val 6154"/>
            </a:avLst>
          </a:prstGeom>
          <a:solidFill>
            <a:srgbClr val="087B79"/>
          </a:solidFill>
          <a:ln w="1270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4050792" y="3063240"/>
            <a:ext cx="19568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15–25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5029200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2"/>
          <p:cNvSpPr/>
          <p:nvPr/>
        </p:nvSpPr>
        <p:spPr>
          <a:xfrm>
            <a:off x="4969764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 23"/>
          <p:cNvSpPr/>
          <p:nvPr/>
        </p:nvSpPr>
        <p:spPr>
          <a:xfrm>
            <a:off x="3968496" y="4123944"/>
            <a:ext cx="21214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hazards</a:t>
            </a:r>
            <a:endParaRPr lang="en-US" sz="1740" dirty="0"/>
          </a:p>
        </p:txBody>
      </p:sp>
      <p:sp>
        <p:nvSpPr>
          <p:cNvPr id="26" name="Shape 24"/>
          <p:cNvSpPr/>
          <p:nvPr/>
        </p:nvSpPr>
        <p:spPr>
          <a:xfrm>
            <a:off x="6163056" y="2916936"/>
            <a:ext cx="2103120" cy="594360"/>
          </a:xfrm>
          <a:prstGeom prst="roundRect">
            <a:avLst>
              <a:gd name="adj" fmla="val 6154"/>
            </a:avLst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Text 25"/>
          <p:cNvSpPr/>
          <p:nvPr/>
        </p:nvSpPr>
        <p:spPr>
          <a:xfrm>
            <a:off x="6190488" y="3063240"/>
            <a:ext cx="20482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25–35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7214616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7155180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Text 28"/>
          <p:cNvSpPr/>
          <p:nvPr/>
        </p:nvSpPr>
        <p:spPr>
          <a:xfrm>
            <a:off x="6108192" y="4123944"/>
            <a:ext cx="22128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</a:t>
            </a:r>
            <a:endParaRPr lang="en-US" sz="1740" dirty="0"/>
          </a:p>
        </p:txBody>
      </p:sp>
      <p:sp>
        <p:nvSpPr>
          <p:cNvPr id="31" name="Shape 29"/>
          <p:cNvSpPr/>
          <p:nvPr/>
        </p:nvSpPr>
        <p:spPr>
          <a:xfrm>
            <a:off x="8394192" y="2916936"/>
            <a:ext cx="1097280" cy="594360"/>
          </a:xfrm>
          <a:prstGeom prst="roundRect">
            <a:avLst>
              <a:gd name="adj" fmla="val 6154"/>
            </a:avLst>
          </a:prstGeom>
          <a:solidFill>
            <a:srgbClr val="087B79"/>
          </a:solidFill>
          <a:ln w="1270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Text 30"/>
          <p:cNvSpPr/>
          <p:nvPr/>
        </p:nvSpPr>
        <p:spPr>
          <a:xfrm>
            <a:off x="8421624" y="3063240"/>
            <a:ext cx="1042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35–40</a:t>
            </a:r>
            <a:endParaRPr lang="en-US" sz="1550" dirty="0"/>
          </a:p>
        </p:txBody>
      </p:sp>
      <p:sp>
        <p:nvSpPr>
          <p:cNvPr id="33" name="Shape 31"/>
          <p:cNvSpPr/>
          <p:nvPr/>
        </p:nvSpPr>
        <p:spPr>
          <a:xfrm>
            <a:off x="8942832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4" name="Shape 32"/>
          <p:cNvSpPr/>
          <p:nvPr/>
        </p:nvSpPr>
        <p:spPr>
          <a:xfrm>
            <a:off x="8883396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Text 33"/>
          <p:cNvSpPr/>
          <p:nvPr/>
        </p:nvSpPr>
        <p:spPr>
          <a:xfrm>
            <a:off x="8339328" y="4123944"/>
            <a:ext cx="1207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</a:t>
            </a:r>
            <a:endParaRPr lang="en-US" sz="1740" dirty="0"/>
          </a:p>
        </p:txBody>
      </p:sp>
      <p:sp>
        <p:nvSpPr>
          <p:cNvPr id="36" name="Shape 34"/>
          <p:cNvSpPr/>
          <p:nvPr/>
        </p:nvSpPr>
        <p:spPr>
          <a:xfrm>
            <a:off x="9619488" y="2916936"/>
            <a:ext cx="2121408" cy="594360"/>
          </a:xfrm>
          <a:prstGeom prst="roundRect">
            <a:avLst>
              <a:gd name="adj" fmla="val 6154"/>
            </a:avLst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7" name="Text 35"/>
          <p:cNvSpPr/>
          <p:nvPr/>
        </p:nvSpPr>
        <p:spPr>
          <a:xfrm>
            <a:off x="9646920" y="3063240"/>
            <a:ext cx="2066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40–45</a:t>
            </a:r>
            <a:endParaRPr lang="en-US" sz="1550" dirty="0"/>
          </a:p>
        </p:txBody>
      </p:sp>
      <p:sp>
        <p:nvSpPr>
          <p:cNvPr id="38" name="Shape 36"/>
          <p:cNvSpPr/>
          <p:nvPr/>
        </p:nvSpPr>
        <p:spPr>
          <a:xfrm>
            <a:off x="10680192" y="3538728"/>
            <a:ext cx="0" cy="329184"/>
          </a:xfrm>
          <a:prstGeom prst="line">
            <a:avLst/>
          </a:prstGeom>
          <a:noFill/>
          <a:ln w="15240">
            <a:solidFill>
              <a:srgbClr val="087B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9" name="Shape 37"/>
          <p:cNvSpPr/>
          <p:nvPr/>
        </p:nvSpPr>
        <p:spPr>
          <a:xfrm>
            <a:off x="10620756" y="3831336"/>
            <a:ext cx="128016" cy="128016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0" name="Text 38"/>
          <p:cNvSpPr/>
          <p:nvPr/>
        </p:nvSpPr>
        <p:spPr>
          <a:xfrm>
            <a:off x="9564624" y="4123944"/>
            <a:ext cx="22311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4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Commitments</a:t>
            </a:r>
            <a:endParaRPr lang="en-US" sz="1740" dirty="0"/>
          </a:p>
        </p:txBody>
      </p:sp>
      <p:sp>
        <p:nvSpPr>
          <p:cNvPr id="41" name="Shape 39"/>
          <p:cNvSpPr/>
          <p:nvPr/>
        </p:nvSpPr>
        <p:spPr>
          <a:xfrm>
            <a:off x="1143000" y="5239512"/>
            <a:ext cx="9811512" cy="530352"/>
          </a:xfrm>
          <a:prstGeom prst="roundRect">
            <a:avLst>
              <a:gd name="adj" fmla="val 18966"/>
            </a:avLst>
          </a:prstGeom>
          <a:solidFill>
            <a:srgbClr val="E2F5F2"/>
          </a:solidFill>
          <a:ln w="1270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2" name="Text 40"/>
          <p:cNvSpPr/>
          <p:nvPr/>
        </p:nvSpPr>
        <p:spPr>
          <a:xfrm>
            <a:off x="1408176" y="5358384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overdue high-risk concerns visible before routine administration.</a:t>
            </a:r>
            <a:endParaRPr lang="en-US" sz="1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2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6101376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02 / PRIORITIZATION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 all issues carry the same risk.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consistent framework, and escalate serious hazards promptly.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316736" y="2761488"/>
            <a:ext cx="429768" cy="429768"/>
          </a:xfrm>
          <a:prstGeom prst="roundRect">
            <a:avLst>
              <a:gd name="adj" fmla="val 8511"/>
            </a:avLst>
          </a:prstGeom>
          <a:solidFill>
            <a:srgbClr val="EEF3F5"/>
          </a:solidFill>
          <a:ln w="12700">
            <a:solidFill>
              <a:srgbClr val="EEF3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1783080" y="2761488"/>
            <a:ext cx="429768" cy="429768"/>
          </a:xfrm>
          <a:prstGeom prst="roundRect">
            <a:avLst>
              <a:gd name="adj" fmla="val 8511"/>
            </a:avLst>
          </a:prstGeom>
          <a:solidFill>
            <a:srgbClr val="EEF3F5"/>
          </a:solidFill>
          <a:ln w="12700">
            <a:solidFill>
              <a:srgbClr val="EEF3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1"/>
          <p:cNvSpPr/>
          <p:nvPr/>
        </p:nvSpPr>
        <p:spPr>
          <a:xfrm>
            <a:off x="2249424" y="2761488"/>
            <a:ext cx="429768" cy="429768"/>
          </a:xfrm>
          <a:prstGeom prst="roundRect">
            <a:avLst>
              <a:gd name="adj" fmla="val 8511"/>
            </a:avLst>
          </a:prstGeom>
          <a:solidFill>
            <a:srgbClr val="B7E2DB"/>
          </a:solidFill>
          <a:ln w="12700">
            <a:solidFill>
              <a:srgbClr val="B7E2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2"/>
          <p:cNvSpPr/>
          <p:nvPr/>
        </p:nvSpPr>
        <p:spPr>
          <a:xfrm>
            <a:off x="2715768" y="2761488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3"/>
          <p:cNvSpPr/>
          <p:nvPr/>
        </p:nvSpPr>
        <p:spPr>
          <a:xfrm>
            <a:off x="3182112" y="2761488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1316736" y="3227832"/>
            <a:ext cx="429768" cy="429768"/>
          </a:xfrm>
          <a:prstGeom prst="roundRect">
            <a:avLst>
              <a:gd name="adj" fmla="val 8511"/>
            </a:avLst>
          </a:prstGeom>
          <a:solidFill>
            <a:srgbClr val="EEF3F5"/>
          </a:solidFill>
          <a:ln w="12700">
            <a:solidFill>
              <a:srgbClr val="EEF3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1783080" y="3227832"/>
            <a:ext cx="429768" cy="429768"/>
          </a:xfrm>
          <a:prstGeom prst="roundRect">
            <a:avLst>
              <a:gd name="adj" fmla="val 8511"/>
            </a:avLst>
          </a:prstGeom>
          <a:solidFill>
            <a:srgbClr val="B7E2DB"/>
          </a:solidFill>
          <a:ln w="12700">
            <a:solidFill>
              <a:srgbClr val="B7E2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6"/>
          <p:cNvSpPr/>
          <p:nvPr/>
        </p:nvSpPr>
        <p:spPr>
          <a:xfrm>
            <a:off x="2249424" y="3227832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7"/>
          <p:cNvSpPr/>
          <p:nvPr/>
        </p:nvSpPr>
        <p:spPr>
          <a:xfrm>
            <a:off x="2715768" y="3227832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8"/>
          <p:cNvSpPr/>
          <p:nvPr/>
        </p:nvSpPr>
        <p:spPr>
          <a:xfrm>
            <a:off x="3182112" y="3227832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1316736" y="3694176"/>
            <a:ext cx="429768" cy="429768"/>
          </a:xfrm>
          <a:prstGeom prst="roundRect">
            <a:avLst>
              <a:gd name="adj" fmla="val 8511"/>
            </a:avLst>
          </a:prstGeom>
          <a:solidFill>
            <a:srgbClr val="B7E2DB"/>
          </a:solidFill>
          <a:ln w="12700">
            <a:solidFill>
              <a:srgbClr val="B7E2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20"/>
          <p:cNvSpPr/>
          <p:nvPr/>
        </p:nvSpPr>
        <p:spPr>
          <a:xfrm>
            <a:off x="1783080" y="3694176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Shape 21"/>
          <p:cNvSpPr/>
          <p:nvPr/>
        </p:nvSpPr>
        <p:spPr>
          <a:xfrm>
            <a:off x="2249424" y="3694176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2"/>
          <p:cNvSpPr/>
          <p:nvPr/>
        </p:nvSpPr>
        <p:spPr>
          <a:xfrm>
            <a:off x="2715768" y="3694176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3182112" y="3694176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4"/>
          <p:cNvSpPr/>
          <p:nvPr/>
        </p:nvSpPr>
        <p:spPr>
          <a:xfrm>
            <a:off x="1316736" y="4160520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Shape 25"/>
          <p:cNvSpPr/>
          <p:nvPr/>
        </p:nvSpPr>
        <p:spPr>
          <a:xfrm>
            <a:off x="1783080" y="4160520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Shape 26"/>
          <p:cNvSpPr/>
          <p:nvPr/>
        </p:nvSpPr>
        <p:spPr>
          <a:xfrm>
            <a:off x="2249424" y="4160520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2715768" y="4160520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Shape 28"/>
          <p:cNvSpPr/>
          <p:nvPr/>
        </p:nvSpPr>
        <p:spPr>
          <a:xfrm>
            <a:off x="3182112" y="4160520"/>
            <a:ext cx="429768" cy="429768"/>
          </a:xfrm>
          <a:prstGeom prst="roundRect">
            <a:avLst>
              <a:gd name="adj" fmla="val 8511"/>
            </a:avLst>
          </a:prstGeom>
          <a:solidFill>
            <a:srgbClr val="D96B5D"/>
          </a:solidFill>
          <a:ln w="12700">
            <a:solidFill>
              <a:srgbClr val="D96B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9"/>
          <p:cNvSpPr/>
          <p:nvPr/>
        </p:nvSpPr>
        <p:spPr>
          <a:xfrm>
            <a:off x="1316736" y="4626864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FE1A7"/>
          </a:solidFill>
          <a:ln w="12700">
            <a:solidFill>
              <a:srgbClr val="FFE1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Shape 30"/>
          <p:cNvSpPr/>
          <p:nvPr/>
        </p:nvSpPr>
        <p:spPr>
          <a:xfrm>
            <a:off x="1783080" y="4626864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3" name="Shape 31"/>
          <p:cNvSpPr/>
          <p:nvPr/>
        </p:nvSpPr>
        <p:spPr>
          <a:xfrm>
            <a:off x="2249424" y="4626864"/>
            <a:ext cx="429768" cy="429768"/>
          </a:xfrm>
          <a:prstGeom prst="roundRect">
            <a:avLst>
              <a:gd name="adj" fmla="val 8511"/>
            </a:avLst>
          </a:prstGeom>
          <a:solidFill>
            <a:srgbClr val="F6A76A"/>
          </a:solidFill>
          <a:ln w="12700">
            <a:solidFill>
              <a:srgbClr val="F6A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4" name="Shape 32"/>
          <p:cNvSpPr/>
          <p:nvPr/>
        </p:nvSpPr>
        <p:spPr>
          <a:xfrm>
            <a:off x="2715768" y="4626864"/>
            <a:ext cx="429768" cy="429768"/>
          </a:xfrm>
          <a:prstGeom prst="roundRect">
            <a:avLst>
              <a:gd name="adj" fmla="val 8511"/>
            </a:avLst>
          </a:prstGeom>
          <a:solidFill>
            <a:srgbClr val="D96B5D"/>
          </a:solidFill>
          <a:ln w="12700">
            <a:solidFill>
              <a:srgbClr val="D96B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Shape 33"/>
          <p:cNvSpPr/>
          <p:nvPr/>
        </p:nvSpPr>
        <p:spPr>
          <a:xfrm>
            <a:off x="3182112" y="4626864"/>
            <a:ext cx="429768" cy="429768"/>
          </a:xfrm>
          <a:prstGeom prst="roundRect">
            <a:avLst>
              <a:gd name="adj" fmla="val 8511"/>
            </a:avLst>
          </a:prstGeom>
          <a:solidFill>
            <a:srgbClr val="D96B5D"/>
          </a:solidFill>
          <a:ln w="12700">
            <a:solidFill>
              <a:srgbClr val="D96B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6" name="Text 34"/>
          <p:cNvSpPr/>
          <p:nvPr/>
        </p:nvSpPr>
        <p:spPr>
          <a:xfrm>
            <a:off x="1078992" y="5340096"/>
            <a:ext cx="27797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8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LIKELIHOOD  →</a:t>
            </a:r>
            <a:endParaRPr lang="en-US" sz="1580" dirty="0"/>
          </a:p>
        </p:txBody>
      </p:sp>
      <p:sp>
        <p:nvSpPr>
          <p:cNvPr id="37" name="Text 35"/>
          <p:cNvSpPr/>
          <p:nvPr/>
        </p:nvSpPr>
        <p:spPr>
          <a:xfrm>
            <a:off x="475488" y="3511296"/>
            <a:ext cx="356616" cy="640080"/>
          </a:xfrm>
          <a:prstGeom prst="rect">
            <a:avLst/>
          </a:prstGeom>
          <a:noFill/>
          <a:ln/>
        </p:spPr>
        <p:txBody>
          <a:bodyPr vert="vert270"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SEVERITY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4599432" y="2715768"/>
            <a:ext cx="6729984" cy="3218688"/>
          </a:xfrm>
          <a:prstGeom prst="roundRect">
            <a:avLst>
              <a:gd name="adj" fmla="val 4830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9" name="Text 37"/>
          <p:cNvSpPr/>
          <p:nvPr/>
        </p:nvSpPr>
        <p:spPr>
          <a:xfrm>
            <a:off x="4965192" y="3044952"/>
            <a:ext cx="600760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Priority is a decision, not just a score.</a:t>
            </a:r>
            <a:endParaRPr lang="en-US" sz="2500" dirty="0"/>
          </a:p>
        </p:txBody>
      </p:sp>
      <p:sp>
        <p:nvSpPr>
          <p:cNvPr id="40" name="Shape 38"/>
          <p:cNvSpPr/>
          <p:nvPr/>
        </p:nvSpPr>
        <p:spPr>
          <a:xfrm>
            <a:off x="5001768" y="3785616"/>
            <a:ext cx="292608" cy="292608"/>
          </a:xfrm>
          <a:prstGeom prst="ellipse">
            <a:avLst/>
          </a:prstGeom>
          <a:solidFill>
            <a:srgbClr val="D66B56"/>
          </a:solidFill>
          <a:ln w="19050">
            <a:solidFill>
              <a:srgbClr val="D66B5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1" name="Text 39"/>
          <p:cNvSpPr/>
          <p:nvPr/>
        </p:nvSpPr>
        <p:spPr>
          <a:xfrm>
            <a:off x="5367528" y="3675888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 severity</a:t>
            </a:r>
            <a:endParaRPr lang="en-US" sz="1620" dirty="0"/>
          </a:p>
        </p:txBody>
      </p:sp>
      <p:sp>
        <p:nvSpPr>
          <p:cNvPr id="42" name="Text 40"/>
          <p:cNvSpPr/>
          <p:nvPr/>
        </p:nvSpPr>
        <p:spPr>
          <a:xfrm>
            <a:off x="7699248" y="369417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could go wrong?</a:t>
            </a:r>
            <a:endParaRPr lang="en-US" sz="1540" dirty="0"/>
          </a:p>
        </p:txBody>
      </p:sp>
      <p:sp>
        <p:nvSpPr>
          <p:cNvPr id="43" name="Shape 41"/>
          <p:cNvSpPr/>
          <p:nvPr/>
        </p:nvSpPr>
        <p:spPr>
          <a:xfrm>
            <a:off x="5001768" y="4334256"/>
            <a:ext cx="292608" cy="29260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4" name="Text 42"/>
          <p:cNvSpPr/>
          <p:nvPr/>
        </p:nvSpPr>
        <p:spPr>
          <a:xfrm>
            <a:off x="5367528" y="4224528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Exposure</a:t>
            </a:r>
            <a:endParaRPr lang="en-US" sz="1620" dirty="0"/>
          </a:p>
        </p:txBody>
      </p:sp>
      <p:sp>
        <p:nvSpPr>
          <p:cNvPr id="45" name="Text 43"/>
          <p:cNvSpPr/>
          <p:nvPr/>
        </p:nvSpPr>
        <p:spPr>
          <a:xfrm>
            <a:off x="7699248" y="424281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and how often?</a:t>
            </a:r>
            <a:endParaRPr lang="en-US" sz="1540" dirty="0"/>
          </a:p>
        </p:txBody>
      </p:sp>
      <p:sp>
        <p:nvSpPr>
          <p:cNvPr id="46" name="Shape 44"/>
          <p:cNvSpPr/>
          <p:nvPr/>
        </p:nvSpPr>
        <p:spPr>
          <a:xfrm>
            <a:off x="5001768" y="4882896"/>
            <a:ext cx="292608" cy="29260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7" name="Text 45"/>
          <p:cNvSpPr/>
          <p:nvPr/>
        </p:nvSpPr>
        <p:spPr>
          <a:xfrm>
            <a:off x="5367528" y="4773168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Existing controls</a:t>
            </a:r>
            <a:endParaRPr lang="en-US" sz="1620" dirty="0"/>
          </a:p>
        </p:txBody>
      </p:sp>
      <p:sp>
        <p:nvSpPr>
          <p:cNvPr id="48" name="Text 46"/>
          <p:cNvSpPr/>
          <p:nvPr/>
        </p:nvSpPr>
        <p:spPr>
          <a:xfrm>
            <a:off x="7699248" y="4791456"/>
            <a:ext cx="2944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they actually work?</a:t>
            </a:r>
            <a:endParaRPr lang="en-US" sz="1540" dirty="0"/>
          </a:p>
        </p:txBody>
      </p:sp>
      <p:sp>
        <p:nvSpPr>
          <p:cNvPr id="49" name="Text 47"/>
          <p:cNvSpPr/>
          <p:nvPr/>
        </p:nvSpPr>
        <p:spPr>
          <a:xfrm>
            <a:off x="4700016" y="6007608"/>
            <a:ext cx="6675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AD6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Imminent danger must be addressed immediately under applicable procedures.</a:t>
            </a:r>
            <a:endParaRPr lang="en-US" sz="13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3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6440341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03 / RECOMMENDATIONS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management’s next decision unmistakable.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85800" y="2395728"/>
            <a:ext cx="5148072" cy="3044952"/>
          </a:xfrm>
          <a:prstGeom prst="roundRect">
            <a:avLst>
              <a:gd name="adj" fmla="val 5105"/>
            </a:avLst>
          </a:prstGeom>
          <a:solidFill>
            <a:srgbClr val="FCEFED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6071616" y="2395728"/>
            <a:ext cx="5449824" cy="3044952"/>
          </a:xfrm>
          <a:prstGeom prst="roundRect">
            <a:avLst>
              <a:gd name="adj" fmla="val 5105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941832" y="2670048"/>
            <a:ext cx="969264" cy="274320"/>
          </a:xfrm>
          <a:prstGeom prst="roundRect">
            <a:avLst>
              <a:gd name="adj" fmla="val 33333"/>
            </a:avLst>
          </a:prstGeom>
          <a:solidFill>
            <a:srgbClr val="F6D5CF"/>
          </a:solidFill>
          <a:ln w="12700">
            <a:solidFill>
              <a:srgbClr val="F6D5C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1051560" y="2692908"/>
            <a:ext cx="7498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A944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364224" y="2670048"/>
            <a:ext cx="1399032" cy="274320"/>
          </a:xfrm>
          <a:prstGeom prst="roundRect">
            <a:avLst>
              <a:gd name="adj" fmla="val 33333"/>
            </a:avLst>
          </a:prstGeom>
          <a:solidFill>
            <a:srgbClr val="194C58"/>
          </a:solidFill>
          <a:ln w="12700">
            <a:solidFill>
              <a:srgbClr val="194C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6473952" y="269290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AAEE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STRONGER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078992" y="331012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963D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“Improve forklift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963D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safety.”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6437376" y="3163824"/>
            <a:ext cx="46268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“Assess forklift–pedestrian conflict at the receiving dock and provide a written response with proposed controls.”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051560" y="5660136"/>
            <a:ext cx="102229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7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recommendation should identify the hazard, evidence, consequence and requested action.</a:t>
            </a:r>
            <a:endParaRPr lang="en-US" sz="18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4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6779306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04 / FOLLOW-THROUGH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 action isn’t closed until effectiveness is checked.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1234440" y="2907792"/>
            <a:ext cx="1243584" cy="1243584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1472184" y="3136392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85800" y="4443984"/>
            <a:ext cx="24323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Hazard identified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514600" y="3502152"/>
            <a:ext cx="896112" cy="0"/>
          </a:xfrm>
          <a:prstGeom prst="line">
            <a:avLst/>
          </a:prstGeom>
          <a:noFill/>
          <a:ln w="3175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2"/>
          <p:cNvSpPr/>
          <p:nvPr/>
        </p:nvSpPr>
        <p:spPr>
          <a:xfrm>
            <a:off x="4114800" y="2907792"/>
            <a:ext cx="1243584" cy="1243584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4352544" y="3136392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3566160" y="4443984"/>
            <a:ext cx="24323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 received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394960" y="3502152"/>
            <a:ext cx="896112" cy="0"/>
          </a:xfrm>
          <a:prstGeom prst="line">
            <a:avLst/>
          </a:prstGeom>
          <a:noFill/>
          <a:ln w="3175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6"/>
          <p:cNvSpPr/>
          <p:nvPr/>
        </p:nvSpPr>
        <p:spPr>
          <a:xfrm>
            <a:off x="6995160" y="2907792"/>
            <a:ext cx="1243584" cy="1243584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7232904" y="3136392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6446520" y="4443984"/>
            <a:ext cx="24323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implemented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8275320" y="3502152"/>
            <a:ext cx="896112" cy="0"/>
          </a:xfrm>
          <a:prstGeom prst="line">
            <a:avLst/>
          </a:prstGeom>
          <a:noFill/>
          <a:ln w="3175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20"/>
          <p:cNvSpPr/>
          <p:nvPr/>
        </p:nvSpPr>
        <p:spPr>
          <a:xfrm>
            <a:off x="9875520" y="2907792"/>
            <a:ext cx="1243584" cy="1243584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10113264" y="3136392"/>
            <a:ext cx="301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C1B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9326880" y="4443984"/>
            <a:ext cx="24323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verified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929384" y="5477256"/>
            <a:ext cx="8257032" cy="557784"/>
          </a:xfrm>
          <a:prstGeom prst="roundRect">
            <a:avLst>
              <a:gd name="adj" fmla="val 19672"/>
            </a:avLst>
          </a:prstGeom>
          <a:solidFill>
            <a:srgbClr val="FFF4DE"/>
          </a:solidFill>
          <a:ln w="1270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/>
          <p:nvPr/>
        </p:nvSpPr>
        <p:spPr>
          <a:xfrm>
            <a:off x="2057400" y="5605272"/>
            <a:ext cx="8001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9165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is a milestone. Verification is the test.</a:t>
            </a:r>
            <a:endParaRPr lang="en-US" sz="1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5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7118271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05 / INSPECTIONS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Look beyond what the checklist can see.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49224" y="2404872"/>
            <a:ext cx="5367528" cy="3346704"/>
          </a:xfrm>
          <a:prstGeom prst="roundRect">
            <a:avLst>
              <a:gd name="adj" fmla="val 4645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6181344" y="2404872"/>
            <a:ext cx="5349240" cy="3346704"/>
          </a:xfrm>
          <a:prstGeom prst="roundRect">
            <a:avLst>
              <a:gd name="adj" fmla="val 4645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984" y="2798064"/>
            <a:ext cx="795528" cy="79552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947672" y="2980944"/>
            <a:ext cx="3337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</a:t>
            </a:r>
            <a:endParaRPr lang="en-US" sz="24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3767328"/>
            <a:ext cx="100584" cy="1005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44752" y="3712464"/>
            <a:ext cx="4050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Housekeeping</a:t>
            </a:r>
            <a:endParaRPr lang="en-US" sz="19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4233672"/>
            <a:ext cx="100584" cy="1005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44752" y="4178808"/>
            <a:ext cx="4050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Blocked exits</a:t>
            </a:r>
            <a:endParaRPr lang="en-US" sz="19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856" y="4700016"/>
            <a:ext cx="100584" cy="1005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44752" y="4645152"/>
            <a:ext cx="40507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Damaged equipment</a:t>
            </a:r>
            <a:endParaRPr lang="en-US" sz="19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5392" y="2779776"/>
            <a:ext cx="795528" cy="79552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479792" y="2971800"/>
            <a:ext cx="3511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OBVIOUS</a:t>
            </a:r>
            <a:endParaRPr lang="en-US" sz="24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02552" y="3767328"/>
            <a:ext cx="100584" cy="10058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986016" y="3703320"/>
            <a:ext cx="4069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80" dirty="0">
                <a:solidFill>
                  <a:srgbClr val="DC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Changing work processes</a:t>
            </a:r>
            <a:endParaRPr lang="en-US" sz="188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02552" y="4233672"/>
            <a:ext cx="100584" cy="100584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6986016" y="4169664"/>
            <a:ext cx="4069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80" dirty="0">
                <a:solidFill>
                  <a:srgbClr val="DC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Manual handling exposure</a:t>
            </a:r>
            <a:endParaRPr lang="en-US" sz="188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02552" y="4700016"/>
            <a:ext cx="100584" cy="100584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986016" y="4636008"/>
            <a:ext cx="40690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80" dirty="0">
                <a:solidFill>
                  <a:srgbClr val="DC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Workarounds and near misses</a:t>
            </a:r>
            <a:endParaRPr lang="en-US" sz="1880" dirty="0"/>
          </a:p>
        </p:txBody>
      </p:sp>
      <p:sp>
        <p:nvSpPr>
          <p:cNvPr id="28" name="Text 18"/>
          <p:cNvSpPr/>
          <p:nvPr/>
        </p:nvSpPr>
        <p:spPr>
          <a:xfrm>
            <a:off x="768096" y="5916168"/>
            <a:ext cx="1073505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workers: “What has changed, and what have you learned to work around?”</a:t>
            </a:r>
            <a:endParaRPr lang="en-US" sz="173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6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7457237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06 / COMMUNICATION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the loop with workers.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566928" y="2240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issue isn’t closed for employees if they never hear the outcome.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234440" y="2788920"/>
            <a:ext cx="1133856" cy="113385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1912" y="3108960"/>
            <a:ext cx="457200" cy="4572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31520" y="4251960"/>
            <a:ext cx="239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RAISE</a:t>
            </a:r>
            <a:endParaRPr lang="en-US" sz="1770" dirty="0"/>
          </a:p>
        </p:txBody>
      </p:sp>
      <p:sp>
        <p:nvSpPr>
          <p:cNvPr id="14" name="Text 11"/>
          <p:cNvSpPr/>
          <p:nvPr/>
        </p:nvSpPr>
        <p:spPr>
          <a:xfrm>
            <a:off x="667512" y="4672584"/>
            <a:ext cx="256946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concern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2414016" y="3310128"/>
            <a:ext cx="905256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3"/>
          <p:cNvSpPr/>
          <p:nvPr/>
        </p:nvSpPr>
        <p:spPr>
          <a:xfrm>
            <a:off x="4096512" y="2788920"/>
            <a:ext cx="1133856" cy="113385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3984" y="3108960"/>
            <a:ext cx="457200" cy="4572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593592" y="4251960"/>
            <a:ext cx="239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770" dirty="0"/>
          </a:p>
        </p:txBody>
      </p:sp>
      <p:sp>
        <p:nvSpPr>
          <p:cNvPr id="19" name="Text 15"/>
          <p:cNvSpPr/>
          <p:nvPr/>
        </p:nvSpPr>
        <p:spPr>
          <a:xfrm>
            <a:off x="3529584" y="4672584"/>
            <a:ext cx="256946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Committee input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5276088" y="3310128"/>
            <a:ext cx="905256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7"/>
          <p:cNvSpPr/>
          <p:nvPr/>
        </p:nvSpPr>
        <p:spPr>
          <a:xfrm>
            <a:off x="6958584" y="2788920"/>
            <a:ext cx="1133856" cy="1133856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6056" y="3108960"/>
            <a:ext cx="457200" cy="4572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55664" y="4251960"/>
            <a:ext cx="239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RESPOND</a:t>
            </a:r>
            <a:endParaRPr lang="en-US" sz="1770" dirty="0"/>
          </a:p>
        </p:txBody>
      </p:sp>
      <p:sp>
        <p:nvSpPr>
          <p:cNvPr id="24" name="Text 19"/>
          <p:cNvSpPr/>
          <p:nvPr/>
        </p:nvSpPr>
        <p:spPr>
          <a:xfrm>
            <a:off x="6391656" y="4672584"/>
            <a:ext cx="256946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 action</a:t>
            </a:r>
            <a:endParaRPr lang="en-US" sz="1650" dirty="0"/>
          </a:p>
        </p:txBody>
      </p:sp>
      <p:sp>
        <p:nvSpPr>
          <p:cNvPr id="25" name="Shape 20"/>
          <p:cNvSpPr/>
          <p:nvPr/>
        </p:nvSpPr>
        <p:spPr>
          <a:xfrm>
            <a:off x="8138160" y="3310128"/>
            <a:ext cx="905256" cy="0"/>
          </a:xfrm>
          <a:prstGeom prst="line">
            <a:avLst/>
          </a:prstGeom>
          <a:noFill/>
          <a:ln w="25400">
            <a:solidFill>
              <a:srgbClr val="13AFA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1"/>
          <p:cNvSpPr/>
          <p:nvPr/>
        </p:nvSpPr>
        <p:spPr>
          <a:xfrm>
            <a:off x="9820656" y="2788920"/>
            <a:ext cx="1133856" cy="113385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8128" y="3108960"/>
            <a:ext cx="457200" cy="45720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317736" y="4251960"/>
            <a:ext cx="239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BACK</a:t>
            </a:r>
            <a:endParaRPr lang="en-US" sz="1770" dirty="0"/>
          </a:p>
        </p:txBody>
      </p:sp>
      <p:sp>
        <p:nvSpPr>
          <p:cNvPr id="29" name="Text 23"/>
          <p:cNvSpPr/>
          <p:nvPr/>
        </p:nvSpPr>
        <p:spPr>
          <a:xfrm>
            <a:off x="9253728" y="4672584"/>
            <a:ext cx="256946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outcome</a:t>
            </a:r>
            <a:endParaRPr lang="en-US" sz="1650" dirty="0"/>
          </a:p>
        </p:txBody>
      </p:sp>
      <p:sp>
        <p:nvSpPr>
          <p:cNvPr id="30" name="Shape 24"/>
          <p:cNvSpPr/>
          <p:nvPr/>
        </p:nvSpPr>
        <p:spPr>
          <a:xfrm>
            <a:off x="1234440" y="5495544"/>
            <a:ext cx="9683496" cy="448056"/>
          </a:xfrm>
          <a:prstGeom prst="roundRect">
            <a:avLst>
              <a:gd name="adj" fmla="val 20408"/>
            </a:avLst>
          </a:prstGeom>
          <a:solidFill>
            <a:srgbClr val="E2F5F2"/>
          </a:solidFill>
          <a:ln w="1270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Text 25"/>
          <p:cNvSpPr/>
          <p:nvPr/>
        </p:nvSpPr>
        <p:spPr>
          <a:xfrm>
            <a:off x="1435608" y="5586984"/>
            <a:ext cx="91988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 builds trust when it includes real decisions and outcomes.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CHANGE 7 OF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7796202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07 / EVALUATION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 effectiveness, not just compliance.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94944" y="2432304"/>
            <a:ext cx="4873752" cy="3410712"/>
          </a:xfrm>
          <a:prstGeom prst="roundRect">
            <a:avLst>
              <a:gd name="adj" fmla="val 4558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1014984" y="2670048"/>
            <a:ext cx="18562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BC</a:t>
            </a:r>
            <a:endParaRPr lang="en-US" sz="6700" dirty="0"/>
          </a:p>
        </p:txBody>
      </p:sp>
      <p:sp>
        <p:nvSpPr>
          <p:cNvPr id="12" name="Text 10"/>
          <p:cNvSpPr/>
          <p:nvPr/>
        </p:nvSpPr>
        <p:spPr>
          <a:xfrm>
            <a:off x="1042416" y="3666744"/>
            <a:ext cx="39684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written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JHSC evaluation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1042416" y="5138928"/>
            <a:ext cx="4032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AFD1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Regulation, s. 3.26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961888" y="2523744"/>
            <a:ext cx="5321808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890">
            <a:solidFill>
              <a:srgbClr val="E2E9E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776" y="2724912"/>
            <a:ext cx="283464" cy="28346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665976" y="2642616"/>
            <a:ext cx="1536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Mandate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8019288" y="2697480"/>
            <a:ext cx="2898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responsibilities</a:t>
            </a:r>
            <a:endParaRPr lang="en-US" sz="1440" dirty="0"/>
          </a:p>
        </p:txBody>
      </p:sp>
      <p:sp>
        <p:nvSpPr>
          <p:cNvPr id="18" name="Shape 15"/>
          <p:cNvSpPr/>
          <p:nvPr/>
        </p:nvSpPr>
        <p:spPr>
          <a:xfrm>
            <a:off x="5961888" y="3374136"/>
            <a:ext cx="5321808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890">
            <a:solidFill>
              <a:srgbClr val="E2E9E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776" y="3575304"/>
            <a:ext cx="283464" cy="283464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665976" y="3493008"/>
            <a:ext cx="1536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Capability</a:t>
            </a:r>
            <a:endParaRPr lang="en-US" sz="1850" dirty="0"/>
          </a:p>
        </p:txBody>
      </p:sp>
      <p:sp>
        <p:nvSpPr>
          <p:cNvPr id="21" name="Text 17"/>
          <p:cNvSpPr/>
          <p:nvPr/>
        </p:nvSpPr>
        <p:spPr>
          <a:xfrm>
            <a:off x="8019288" y="3547872"/>
            <a:ext cx="2898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Relevant training and information</a:t>
            </a:r>
            <a:endParaRPr lang="en-US" sz="1440" dirty="0"/>
          </a:p>
        </p:txBody>
      </p:sp>
      <p:sp>
        <p:nvSpPr>
          <p:cNvPr id="22" name="Shape 18"/>
          <p:cNvSpPr/>
          <p:nvPr/>
        </p:nvSpPr>
        <p:spPr>
          <a:xfrm>
            <a:off x="5961888" y="4224528"/>
            <a:ext cx="5321808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890">
            <a:solidFill>
              <a:srgbClr val="E2E9E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776" y="4425696"/>
            <a:ext cx="283464" cy="283464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665976" y="4343400"/>
            <a:ext cx="1536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Participation</a:t>
            </a:r>
            <a:endParaRPr lang="en-US" sz="1850" dirty="0"/>
          </a:p>
        </p:txBody>
      </p:sp>
      <p:sp>
        <p:nvSpPr>
          <p:cNvPr id="25" name="Text 20"/>
          <p:cNvSpPr/>
          <p:nvPr/>
        </p:nvSpPr>
        <p:spPr>
          <a:xfrm>
            <a:off x="8019288" y="4398264"/>
            <a:ext cx="2898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input and feedback</a:t>
            </a:r>
            <a:endParaRPr lang="en-US" sz="1440" dirty="0"/>
          </a:p>
        </p:txBody>
      </p:sp>
      <p:sp>
        <p:nvSpPr>
          <p:cNvPr id="26" name="Shape 21"/>
          <p:cNvSpPr/>
          <p:nvPr/>
        </p:nvSpPr>
        <p:spPr>
          <a:xfrm>
            <a:off x="5961888" y="5074920"/>
            <a:ext cx="5321808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890">
            <a:solidFill>
              <a:srgbClr val="E2E9E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776" y="5276088"/>
            <a:ext cx="283464" cy="283464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665976" y="5193792"/>
            <a:ext cx="1536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82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</a:t>
            </a:r>
            <a:endParaRPr lang="en-US" sz="1850" dirty="0"/>
          </a:p>
        </p:txBody>
      </p:sp>
      <p:sp>
        <p:nvSpPr>
          <p:cNvPr id="29" name="Text 23"/>
          <p:cNvSpPr/>
          <p:nvPr/>
        </p:nvSpPr>
        <p:spPr>
          <a:xfrm>
            <a:off x="8019288" y="5248656"/>
            <a:ext cx="2898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Recommendations and follow-through</a:t>
            </a:r>
            <a:endParaRPr lang="en-US" sz="1440" dirty="0"/>
          </a:p>
        </p:txBody>
      </p:sp>
      <p:sp>
        <p:nvSpPr>
          <p:cNvPr id="30" name="Text 24">
            <a:hlinkClick r:id="rId4"/>
          </p:cNvPr>
          <p:cNvSpPr/>
          <p:nvPr/>
        </p:nvSpPr>
        <p:spPr>
          <a:xfrm>
            <a:off x="594360" y="6144768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u="sng" dirty="0">
                <a:solidFill>
                  <a:srgbClr val="677789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WorkSafeBC • Annual evaluation requirements under OHS Regulation s. 3.26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 DECISION EXERCISE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8135167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731520" y="877824"/>
            <a:ext cx="1920240" cy="274320"/>
          </a:xfrm>
          <a:prstGeom prst="roundRect">
            <a:avLst>
              <a:gd name="adj" fmla="val 33333"/>
            </a:avLst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841248" y="900684"/>
            <a:ext cx="1700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DECISION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3232" y="1389888"/>
            <a:ext cx="1078077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Management rejects an engineering control and proposes refresher training instead.</a:t>
            </a:r>
            <a:endParaRPr lang="en-US" sz="3400" dirty="0"/>
          </a:p>
        </p:txBody>
      </p:sp>
      <p:sp>
        <p:nvSpPr>
          <p:cNvPr id="12" name="Shape 10"/>
          <p:cNvSpPr/>
          <p:nvPr/>
        </p:nvSpPr>
        <p:spPr>
          <a:xfrm>
            <a:off x="713232" y="2871216"/>
            <a:ext cx="5431536" cy="1097280"/>
          </a:xfrm>
          <a:prstGeom prst="roundRect">
            <a:avLst>
              <a:gd name="adj" fmla="val 11667"/>
            </a:avLst>
          </a:prstGeom>
          <a:solidFill>
            <a:srgbClr val="1D3A4E"/>
          </a:solidFill>
          <a:ln w="12700">
            <a:solidFill>
              <a:srgbClr val="1D3A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1"/>
          <p:cNvSpPr/>
          <p:nvPr/>
        </p:nvSpPr>
        <p:spPr>
          <a:xfrm>
            <a:off x="923544" y="3145536"/>
            <a:ext cx="566928" cy="56692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1042416" y="3246120"/>
            <a:ext cx="274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64208" y="3145536"/>
            <a:ext cx="4178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 management’s choice</a:t>
            </a:r>
            <a:endParaRPr lang="en-US" sz="1840" dirty="0"/>
          </a:p>
        </p:txBody>
      </p:sp>
      <p:sp>
        <p:nvSpPr>
          <p:cNvPr id="16" name="Shape 14"/>
          <p:cNvSpPr/>
          <p:nvPr/>
        </p:nvSpPr>
        <p:spPr>
          <a:xfrm>
            <a:off x="6400800" y="2871216"/>
            <a:ext cx="5431536" cy="1097280"/>
          </a:xfrm>
          <a:prstGeom prst="roundRect">
            <a:avLst>
              <a:gd name="adj" fmla="val 11667"/>
            </a:avLst>
          </a:prstGeom>
          <a:solidFill>
            <a:srgbClr val="1D3A4E"/>
          </a:solidFill>
          <a:ln w="12700">
            <a:solidFill>
              <a:srgbClr val="1D3A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6611112" y="3145536"/>
            <a:ext cx="566928" cy="56692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6729984" y="3246120"/>
            <a:ext cx="274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351776" y="3145536"/>
            <a:ext cx="4178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 the control yourselves</a:t>
            </a:r>
            <a:endParaRPr lang="en-US" sz="1840" dirty="0"/>
          </a:p>
        </p:txBody>
      </p:sp>
      <p:sp>
        <p:nvSpPr>
          <p:cNvPr id="20" name="Shape 18"/>
          <p:cNvSpPr/>
          <p:nvPr/>
        </p:nvSpPr>
        <p:spPr>
          <a:xfrm>
            <a:off x="713232" y="4224528"/>
            <a:ext cx="5431536" cy="1097280"/>
          </a:xfrm>
          <a:prstGeom prst="roundRect">
            <a:avLst>
              <a:gd name="adj" fmla="val 11667"/>
            </a:avLst>
          </a:prstGeom>
          <a:solidFill>
            <a:srgbClr val="1D3A4E"/>
          </a:solidFill>
          <a:ln w="12700">
            <a:solidFill>
              <a:srgbClr val="1D3A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923544" y="4498848"/>
            <a:ext cx="566928" cy="56692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1042416" y="4599432"/>
            <a:ext cx="274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664208" y="4498848"/>
            <a:ext cx="4178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evidence, rationale and appropriate follow-up</a:t>
            </a:r>
            <a:endParaRPr lang="en-US" sz="1840" dirty="0"/>
          </a:p>
        </p:txBody>
      </p:sp>
      <p:sp>
        <p:nvSpPr>
          <p:cNvPr id="24" name="Shape 22"/>
          <p:cNvSpPr/>
          <p:nvPr/>
        </p:nvSpPr>
        <p:spPr>
          <a:xfrm>
            <a:off x="6400800" y="4224528"/>
            <a:ext cx="5431536" cy="1097280"/>
          </a:xfrm>
          <a:prstGeom prst="roundRect">
            <a:avLst>
              <a:gd name="adj" fmla="val 11667"/>
            </a:avLst>
          </a:prstGeom>
          <a:solidFill>
            <a:srgbClr val="1D3A4E"/>
          </a:solidFill>
          <a:ln w="12700">
            <a:solidFill>
              <a:srgbClr val="1D3A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23"/>
          <p:cNvSpPr/>
          <p:nvPr/>
        </p:nvSpPr>
        <p:spPr>
          <a:xfrm>
            <a:off x="6611112" y="4498848"/>
            <a:ext cx="566928" cy="566928"/>
          </a:xfrm>
          <a:prstGeom prst="ellipse">
            <a:avLst/>
          </a:prstGeom>
          <a:solidFill>
            <a:srgbClr val="13AFA6"/>
          </a:solidFill>
          <a:ln w="1905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/>
          <p:nvPr/>
        </p:nvSpPr>
        <p:spPr>
          <a:xfrm>
            <a:off x="6729984" y="4599432"/>
            <a:ext cx="2743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7351776" y="4498848"/>
            <a:ext cx="4178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the issue from the agenda</a:t>
            </a:r>
            <a:endParaRPr lang="en-US" sz="1840" dirty="0"/>
          </a:p>
        </p:txBody>
      </p:sp>
      <p:sp>
        <p:nvSpPr>
          <p:cNvPr id="28" name="Text 26"/>
          <p:cNvSpPr/>
          <p:nvPr/>
        </p:nvSpPr>
        <p:spPr>
          <a:xfrm>
            <a:off x="786384" y="5925312"/>
            <a:ext cx="106893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B8CE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the risk, the hierarchy of controls and the law in your jurisdiction.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EFFECTIVENESS MEASURES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8474133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13232" y="1042416"/>
            <a:ext cx="8083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40" b="1" kern="0" spc="200" dirty="0">
                <a:solidFill>
                  <a:srgbClr val="94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MEASURING WHAT MATTERS</a:t>
            </a:r>
            <a:endParaRPr lang="en-US" sz="1640" dirty="0"/>
          </a:p>
        </p:txBody>
      </p:sp>
      <p:sp>
        <p:nvSpPr>
          <p:cNvPr id="10" name="Text 8"/>
          <p:cNvSpPr/>
          <p:nvPr/>
        </p:nvSpPr>
        <p:spPr>
          <a:xfrm>
            <a:off x="722376" y="1719072"/>
            <a:ext cx="997610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Are you measuring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722376" y="2596896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5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wrong things?</a:t>
            </a:r>
            <a:endParaRPr lang="en-US" sz="5500" dirty="0"/>
          </a:p>
        </p:txBody>
      </p:sp>
      <p:sp>
        <p:nvSpPr>
          <p:cNvPr id="12" name="Text 10"/>
          <p:cNvSpPr/>
          <p:nvPr/>
        </p:nvSpPr>
        <p:spPr>
          <a:xfrm>
            <a:off x="758952" y="4343400"/>
            <a:ext cx="9857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C7D8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 tells you what happened. Outcomes show why it mattered.</a:t>
            </a:r>
            <a:endParaRPr lang="en-US" sz="2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5440" y="4745736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EFFECTIVENESS INDICATORS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8813098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BETTER SCORECARD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Six indicators worth tracking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658368" y="2350008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877824" y="2642616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552" y="2752344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3593592" y="2587752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896112" y="3282696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 time</a:t>
            </a:r>
            <a:endParaRPr lang="en-US" sz="1810" dirty="0"/>
          </a:p>
        </p:txBody>
      </p:sp>
      <p:sp>
        <p:nvSpPr>
          <p:cNvPr id="15" name="Shape 12"/>
          <p:cNvSpPr/>
          <p:nvPr/>
        </p:nvSpPr>
        <p:spPr>
          <a:xfrm>
            <a:off x="4489704" y="2350008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3"/>
          <p:cNvSpPr/>
          <p:nvPr/>
        </p:nvSpPr>
        <p:spPr>
          <a:xfrm>
            <a:off x="4709160" y="2642616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8888" y="2752344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424928" y="2587752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750" dirty="0"/>
          </a:p>
        </p:txBody>
      </p:sp>
      <p:sp>
        <p:nvSpPr>
          <p:cNvPr id="19" name="Text 15"/>
          <p:cNvSpPr/>
          <p:nvPr/>
        </p:nvSpPr>
        <p:spPr>
          <a:xfrm>
            <a:off x="4727448" y="3282696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Overdue high-risk items</a:t>
            </a:r>
            <a:endParaRPr lang="en-US" sz="1810" dirty="0"/>
          </a:p>
        </p:txBody>
      </p:sp>
      <p:sp>
        <p:nvSpPr>
          <p:cNvPr id="20" name="Shape 16"/>
          <p:cNvSpPr/>
          <p:nvPr/>
        </p:nvSpPr>
        <p:spPr>
          <a:xfrm>
            <a:off x="8321040" y="2350008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7"/>
          <p:cNvSpPr/>
          <p:nvPr/>
        </p:nvSpPr>
        <p:spPr>
          <a:xfrm>
            <a:off x="8540496" y="2642616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50224" y="2752344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1256264" y="2587752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750" dirty="0"/>
          </a:p>
        </p:txBody>
      </p:sp>
      <p:sp>
        <p:nvSpPr>
          <p:cNvPr id="24" name="Text 19"/>
          <p:cNvSpPr/>
          <p:nvPr/>
        </p:nvSpPr>
        <p:spPr>
          <a:xfrm>
            <a:off x="8558784" y="3282696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 completion</a:t>
            </a:r>
            <a:endParaRPr lang="en-US" sz="1810" dirty="0"/>
          </a:p>
        </p:txBody>
      </p:sp>
      <p:sp>
        <p:nvSpPr>
          <p:cNvPr id="25" name="Shape 20"/>
          <p:cNvSpPr/>
          <p:nvPr/>
        </p:nvSpPr>
        <p:spPr>
          <a:xfrm>
            <a:off x="658368" y="3986784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1"/>
          <p:cNvSpPr/>
          <p:nvPr/>
        </p:nvSpPr>
        <p:spPr>
          <a:xfrm>
            <a:off x="877824" y="4279392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4389120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3593592" y="4224528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750" dirty="0"/>
          </a:p>
        </p:txBody>
      </p:sp>
      <p:sp>
        <p:nvSpPr>
          <p:cNvPr id="29" name="Text 23"/>
          <p:cNvSpPr/>
          <p:nvPr/>
        </p:nvSpPr>
        <p:spPr>
          <a:xfrm>
            <a:off x="896112" y="49194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verification</a:t>
            </a:r>
            <a:endParaRPr lang="en-US" sz="1810" dirty="0"/>
          </a:p>
        </p:txBody>
      </p:sp>
      <p:sp>
        <p:nvSpPr>
          <p:cNvPr id="30" name="Shape 24"/>
          <p:cNvSpPr/>
          <p:nvPr/>
        </p:nvSpPr>
        <p:spPr>
          <a:xfrm>
            <a:off x="4489704" y="3986784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5"/>
          <p:cNvSpPr/>
          <p:nvPr/>
        </p:nvSpPr>
        <p:spPr>
          <a:xfrm>
            <a:off x="4709160" y="4279392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18888" y="4389120"/>
            <a:ext cx="347472" cy="34747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7424928" y="4224528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750" dirty="0"/>
          </a:p>
        </p:txBody>
      </p:sp>
      <p:sp>
        <p:nvSpPr>
          <p:cNvPr id="34" name="Text 27"/>
          <p:cNvSpPr/>
          <p:nvPr/>
        </p:nvSpPr>
        <p:spPr>
          <a:xfrm>
            <a:off x="4727448" y="49194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 findings</a:t>
            </a:r>
            <a:endParaRPr lang="en-US" sz="1810" dirty="0"/>
          </a:p>
        </p:txBody>
      </p:sp>
      <p:sp>
        <p:nvSpPr>
          <p:cNvPr id="35" name="Shape 28"/>
          <p:cNvSpPr/>
          <p:nvPr/>
        </p:nvSpPr>
        <p:spPr>
          <a:xfrm>
            <a:off x="8321040" y="3986784"/>
            <a:ext cx="3602736" cy="1408176"/>
          </a:xfrm>
          <a:prstGeom prst="roundRect">
            <a:avLst>
              <a:gd name="adj" fmla="val 1103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6" name="Shape 29"/>
          <p:cNvSpPr/>
          <p:nvPr/>
        </p:nvSpPr>
        <p:spPr>
          <a:xfrm>
            <a:off x="8540496" y="4279392"/>
            <a:ext cx="566928" cy="566928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0224" y="4389120"/>
            <a:ext cx="347472" cy="347472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11256264" y="4224528"/>
            <a:ext cx="420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75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750" dirty="0"/>
          </a:p>
        </p:txBody>
      </p:sp>
      <p:sp>
        <p:nvSpPr>
          <p:cNvPr id="39" name="Text 31"/>
          <p:cNvSpPr/>
          <p:nvPr/>
        </p:nvSpPr>
        <p:spPr>
          <a:xfrm>
            <a:off x="8558784" y="49194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engagement</a:t>
            </a:r>
            <a:endParaRPr lang="en-US" sz="1810" dirty="0"/>
          </a:p>
        </p:txBody>
      </p:sp>
      <p:sp>
        <p:nvSpPr>
          <p:cNvPr id="40" name="Text 32"/>
          <p:cNvSpPr/>
          <p:nvPr/>
        </p:nvSpPr>
        <p:spPr>
          <a:xfrm>
            <a:off x="758952" y="5998464"/>
            <a:ext cx="106619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reports can mean better trust—not necessarily worsening safety.</a:t>
            </a: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ACTIONABLE DASHBOARD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9152063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COMMITTEE SCORECARD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dashboard. Better conversations.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9482328" y="941832"/>
            <a:ext cx="1938528" cy="274320"/>
          </a:xfrm>
          <a:prstGeom prst="roundRect">
            <a:avLst>
              <a:gd name="adj" fmla="val 33333"/>
            </a:avLst>
          </a:prstGeom>
          <a:solidFill>
            <a:srgbClr val="FFF4DE"/>
          </a:solidFill>
          <a:ln w="1270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9592056" y="964692"/>
            <a:ext cx="1719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9165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DATA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76656" y="2322576"/>
            <a:ext cx="5367528" cy="1307592"/>
          </a:xfrm>
          <a:prstGeom prst="roundRect">
            <a:avLst>
              <a:gd name="adj" fmla="val 11888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923544" y="250545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Actions completed on time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4590288" y="2532888"/>
            <a:ext cx="11338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39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92%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941832" y="3282696"/>
            <a:ext cx="4818888" cy="100584"/>
          </a:xfrm>
          <a:prstGeom prst="roundRect">
            <a:avLst>
              <a:gd name="adj" fmla="val 45455"/>
            </a:avLst>
          </a:prstGeom>
          <a:solidFill>
            <a:srgbClr val="E7EDF0"/>
          </a:solidFill>
          <a:ln w="12700">
            <a:solidFill>
              <a:srgbClr val="E7ED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941832" y="3282696"/>
            <a:ext cx="4433377" cy="100584"/>
          </a:xfrm>
          <a:prstGeom prst="roundRect">
            <a:avLst>
              <a:gd name="adj" fmla="val 45455"/>
            </a:avLst>
          </a:prstGeom>
          <a:solidFill>
            <a:srgbClr val="087B79"/>
          </a:solidFill>
          <a:ln w="1270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6300216" y="2322576"/>
            <a:ext cx="5367528" cy="1307592"/>
          </a:xfrm>
          <a:prstGeom prst="roundRect">
            <a:avLst>
              <a:gd name="adj" fmla="val 11888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6547104" y="250545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High-risk actions overdue</a:t>
            </a:r>
            <a:endParaRPr lang="en-US" sz="1620" dirty="0"/>
          </a:p>
        </p:txBody>
      </p:sp>
      <p:sp>
        <p:nvSpPr>
          <p:cNvPr id="19" name="Text 17"/>
          <p:cNvSpPr/>
          <p:nvPr/>
        </p:nvSpPr>
        <p:spPr>
          <a:xfrm>
            <a:off x="10213848" y="2532888"/>
            <a:ext cx="11338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3900" b="1" dirty="0">
                <a:solidFill>
                  <a:srgbClr val="D66B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3900" dirty="0"/>
          </a:p>
        </p:txBody>
      </p:sp>
      <p:sp>
        <p:nvSpPr>
          <p:cNvPr id="20" name="Shape 18"/>
          <p:cNvSpPr/>
          <p:nvPr/>
        </p:nvSpPr>
        <p:spPr>
          <a:xfrm>
            <a:off x="6565392" y="3282696"/>
            <a:ext cx="4818888" cy="100584"/>
          </a:xfrm>
          <a:prstGeom prst="roundRect">
            <a:avLst>
              <a:gd name="adj" fmla="val 45455"/>
            </a:avLst>
          </a:prstGeom>
          <a:solidFill>
            <a:srgbClr val="E7EDF0"/>
          </a:solidFill>
          <a:ln w="12700">
            <a:solidFill>
              <a:srgbClr val="E7ED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6565392" y="3282696"/>
            <a:ext cx="1831177" cy="100584"/>
          </a:xfrm>
          <a:prstGeom prst="roundRect">
            <a:avLst>
              <a:gd name="adj" fmla="val 45455"/>
            </a:avLst>
          </a:prstGeom>
          <a:solidFill>
            <a:srgbClr val="D66B56"/>
          </a:solidFill>
          <a:ln w="12700">
            <a:solidFill>
              <a:srgbClr val="D66B5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20"/>
          <p:cNvSpPr/>
          <p:nvPr/>
        </p:nvSpPr>
        <p:spPr>
          <a:xfrm>
            <a:off x="676656" y="3813048"/>
            <a:ext cx="5367528" cy="1307592"/>
          </a:xfrm>
          <a:prstGeom prst="roundRect">
            <a:avLst>
              <a:gd name="adj" fmla="val 11888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923544" y="399592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Controls verified effective</a:t>
            </a:r>
            <a:endParaRPr lang="en-US" sz="1620" dirty="0"/>
          </a:p>
        </p:txBody>
      </p:sp>
      <p:sp>
        <p:nvSpPr>
          <p:cNvPr id="24" name="Text 22"/>
          <p:cNvSpPr/>
          <p:nvPr/>
        </p:nvSpPr>
        <p:spPr>
          <a:xfrm>
            <a:off x="4590288" y="4023360"/>
            <a:ext cx="11338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39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50%</a:t>
            </a:r>
            <a:endParaRPr lang="en-US" sz="3900" dirty="0"/>
          </a:p>
        </p:txBody>
      </p:sp>
      <p:sp>
        <p:nvSpPr>
          <p:cNvPr id="25" name="Shape 23"/>
          <p:cNvSpPr/>
          <p:nvPr/>
        </p:nvSpPr>
        <p:spPr>
          <a:xfrm>
            <a:off x="941832" y="4773168"/>
            <a:ext cx="4818888" cy="100584"/>
          </a:xfrm>
          <a:prstGeom prst="roundRect">
            <a:avLst>
              <a:gd name="adj" fmla="val 45455"/>
            </a:avLst>
          </a:prstGeom>
          <a:solidFill>
            <a:srgbClr val="E7EDF0"/>
          </a:solidFill>
          <a:ln w="12700">
            <a:solidFill>
              <a:srgbClr val="E7ED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4"/>
          <p:cNvSpPr/>
          <p:nvPr/>
        </p:nvSpPr>
        <p:spPr>
          <a:xfrm>
            <a:off x="941832" y="4773168"/>
            <a:ext cx="2409444" cy="100584"/>
          </a:xfrm>
          <a:prstGeom prst="roundRect">
            <a:avLst>
              <a:gd name="adj" fmla="val 45455"/>
            </a:avLst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Shape 25"/>
          <p:cNvSpPr/>
          <p:nvPr/>
        </p:nvSpPr>
        <p:spPr>
          <a:xfrm>
            <a:off x="6300216" y="3813048"/>
            <a:ext cx="5367528" cy="1307592"/>
          </a:xfrm>
          <a:prstGeom prst="roundRect">
            <a:avLst>
              <a:gd name="adj" fmla="val 11888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Text 26"/>
          <p:cNvSpPr/>
          <p:nvPr/>
        </p:nvSpPr>
        <p:spPr>
          <a:xfrm>
            <a:off x="6547104" y="399592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Recurring hazard findings</a:t>
            </a:r>
            <a:endParaRPr lang="en-US" sz="1620" dirty="0"/>
          </a:p>
        </p:txBody>
      </p:sp>
      <p:sp>
        <p:nvSpPr>
          <p:cNvPr id="29" name="Text 27"/>
          <p:cNvSpPr/>
          <p:nvPr/>
        </p:nvSpPr>
        <p:spPr>
          <a:xfrm>
            <a:off x="10213848" y="4023360"/>
            <a:ext cx="11338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3900" b="1" dirty="0">
                <a:solidFill>
                  <a:srgbClr val="315A7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en-US" sz="3900" dirty="0"/>
          </a:p>
        </p:txBody>
      </p:sp>
      <p:sp>
        <p:nvSpPr>
          <p:cNvPr id="30" name="Shape 28"/>
          <p:cNvSpPr/>
          <p:nvPr/>
        </p:nvSpPr>
        <p:spPr>
          <a:xfrm>
            <a:off x="6565392" y="4773168"/>
            <a:ext cx="4818888" cy="100584"/>
          </a:xfrm>
          <a:prstGeom prst="roundRect">
            <a:avLst>
              <a:gd name="adj" fmla="val 45455"/>
            </a:avLst>
          </a:prstGeom>
          <a:solidFill>
            <a:srgbClr val="E7EDF0"/>
          </a:solidFill>
          <a:ln w="12700">
            <a:solidFill>
              <a:srgbClr val="E7ED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9"/>
          <p:cNvSpPr/>
          <p:nvPr/>
        </p:nvSpPr>
        <p:spPr>
          <a:xfrm>
            <a:off x="6565392" y="4773168"/>
            <a:ext cx="3132277" cy="100584"/>
          </a:xfrm>
          <a:prstGeom prst="roundRect">
            <a:avLst>
              <a:gd name="adj" fmla="val 45455"/>
            </a:avLst>
          </a:prstGeom>
          <a:solidFill>
            <a:srgbClr val="315A72"/>
          </a:solidFill>
          <a:ln w="12700">
            <a:solidFill>
              <a:srgbClr val="315A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Shape 30"/>
          <p:cNvSpPr/>
          <p:nvPr/>
        </p:nvSpPr>
        <p:spPr>
          <a:xfrm>
            <a:off x="722376" y="5632704"/>
            <a:ext cx="10716768" cy="420624"/>
          </a:xfrm>
          <a:prstGeom prst="roundRect">
            <a:avLst>
              <a:gd name="adj" fmla="val 23913"/>
            </a:avLst>
          </a:prstGeom>
          <a:solidFill>
            <a:srgbClr val="FFF4DE"/>
          </a:solidFill>
          <a:ln w="12700">
            <a:solidFill>
              <a:srgbClr val="FFF4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3" name="Text 31"/>
          <p:cNvSpPr/>
          <p:nvPr/>
        </p:nvSpPr>
        <p:spPr>
          <a:xfrm>
            <a:off x="932688" y="5715000"/>
            <a:ext cx="10241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9165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question isn’t “Are we at 92%?” It’s “Which serious risks remain?”</a:t>
            </a:r>
            <a:endParaRPr lang="en-US" sz="181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QUARTERLY IMPACT REVIEW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9491029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QUARTERLY TEST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are the three most significant improvements your committee helped bring about?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713232" y="3666744"/>
            <a:ext cx="3557016" cy="1581912"/>
          </a:xfrm>
          <a:prstGeom prst="roundRect">
            <a:avLst>
              <a:gd name="adj" fmla="val 9827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923544" y="3931920"/>
            <a:ext cx="457200" cy="457200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1014984" y="4032504"/>
            <a:ext cx="265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517904" y="3941064"/>
            <a:ext cx="24688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96696" y="4562856"/>
            <a:ext cx="29535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was the original exposure?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4553712" y="3666744"/>
            <a:ext cx="3557016" cy="1581912"/>
          </a:xfrm>
          <a:prstGeom prst="roundRect">
            <a:avLst>
              <a:gd name="adj" fmla="val 9827"/>
            </a:avLst>
          </a:prstGeom>
          <a:solidFill>
            <a:srgbClr val="102235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4764024" y="3931920"/>
            <a:ext cx="457200" cy="457200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4855464" y="4032504"/>
            <a:ext cx="265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358384" y="3941064"/>
            <a:ext cx="24688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837176" y="4562856"/>
            <a:ext cx="29535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C6D8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did the JHSC influence?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394192" y="3666744"/>
            <a:ext cx="3557016" cy="1581912"/>
          </a:xfrm>
          <a:prstGeom prst="roundRect">
            <a:avLst>
              <a:gd name="adj" fmla="val 9827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8604504" y="3931920"/>
            <a:ext cx="457200" cy="457200"/>
          </a:xfrm>
          <a:prstGeom prst="ellipse">
            <a:avLst/>
          </a:prstGeom>
          <a:solidFill>
            <a:srgbClr val="E2F5F2"/>
          </a:solidFill>
          <a:ln w="1905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/>
          <p:nvPr/>
        </p:nvSpPr>
        <p:spPr>
          <a:xfrm>
            <a:off x="8695944" y="4032504"/>
            <a:ext cx="265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98864" y="3941064"/>
            <a:ext cx="24688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677656" y="4562856"/>
            <a:ext cx="29535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we know it worked?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30-DAY IMPROVEMENT PLAN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9829994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NEXT 30 DAYS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Five changes you can start now.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768096" y="2487168"/>
            <a:ext cx="10671048" cy="548640"/>
          </a:xfrm>
          <a:prstGeom prst="roundRect">
            <a:avLst>
              <a:gd name="adj" fmla="val 15000"/>
            </a:avLst>
          </a:prstGeom>
          <a:solidFill>
            <a:srgbClr val="E8F2F4"/>
          </a:solidFill>
          <a:ln w="12700">
            <a:solidFill>
              <a:srgbClr val="E8F2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987552" y="2560320"/>
            <a:ext cx="402336" cy="402336"/>
          </a:xfrm>
          <a:prstGeom prst="ellipse">
            <a:avLst/>
          </a:prstGeom>
          <a:solidFill>
            <a:srgbClr val="087B79"/>
          </a:solidFill>
          <a:ln w="1905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1088136" y="2642616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81912" y="2587752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open actions</a:t>
            </a:r>
            <a:endParaRPr lang="en-US" sz="198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768" y="2642616"/>
            <a:ext cx="228600" cy="22860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768096" y="3154680"/>
            <a:ext cx="10671048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3"/>
          <p:cNvSpPr/>
          <p:nvPr/>
        </p:nvSpPr>
        <p:spPr>
          <a:xfrm>
            <a:off x="987552" y="3227832"/>
            <a:ext cx="402336" cy="402336"/>
          </a:xfrm>
          <a:prstGeom prst="ellipse">
            <a:avLst/>
          </a:prstGeom>
          <a:solidFill>
            <a:srgbClr val="087B79"/>
          </a:solidFill>
          <a:ln w="1905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1088136" y="3310128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581912" y="3255264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to worker reps</a:t>
            </a:r>
            <a:endParaRPr lang="en-US" sz="198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768" y="3310128"/>
            <a:ext cx="228600" cy="228600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768096" y="3822192"/>
            <a:ext cx="10671048" cy="548640"/>
          </a:xfrm>
          <a:prstGeom prst="roundRect">
            <a:avLst>
              <a:gd name="adj" fmla="val 15000"/>
            </a:avLst>
          </a:prstGeom>
          <a:solidFill>
            <a:srgbClr val="E8F2F4"/>
          </a:solidFill>
          <a:ln w="12700">
            <a:solidFill>
              <a:srgbClr val="E8F2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7"/>
          <p:cNvSpPr/>
          <p:nvPr/>
        </p:nvSpPr>
        <p:spPr>
          <a:xfrm>
            <a:off x="987552" y="3895344"/>
            <a:ext cx="402336" cy="402336"/>
          </a:xfrm>
          <a:prstGeom prst="ellipse">
            <a:avLst/>
          </a:prstGeom>
          <a:solidFill>
            <a:srgbClr val="087B79"/>
          </a:solidFill>
          <a:ln w="1905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18"/>
          <p:cNvSpPr/>
          <p:nvPr/>
        </p:nvSpPr>
        <p:spPr>
          <a:xfrm>
            <a:off x="1088136" y="3977640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1581912" y="3922776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Reorder the agenda</a:t>
            </a:r>
            <a:endParaRPr lang="en-US" sz="1980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768" y="3977640"/>
            <a:ext cx="228600" cy="228600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768096" y="4489704"/>
            <a:ext cx="10671048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21"/>
          <p:cNvSpPr/>
          <p:nvPr/>
        </p:nvSpPr>
        <p:spPr>
          <a:xfrm>
            <a:off x="987552" y="4562856"/>
            <a:ext cx="402336" cy="402336"/>
          </a:xfrm>
          <a:prstGeom prst="ellipse">
            <a:avLst/>
          </a:prstGeom>
          <a:solidFill>
            <a:srgbClr val="087B79"/>
          </a:solidFill>
          <a:ln w="19050">
            <a:solidFill>
              <a:srgbClr val="087B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Text 22"/>
          <p:cNvSpPr/>
          <p:nvPr/>
        </p:nvSpPr>
        <p:spPr>
          <a:xfrm>
            <a:off x="1088136" y="4645152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3"/>
          <p:cNvSpPr/>
          <p:nvPr/>
        </p:nvSpPr>
        <p:spPr>
          <a:xfrm>
            <a:off x="1581912" y="459028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written responses</a:t>
            </a:r>
            <a:endParaRPr lang="en-US" sz="1980" dirty="0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768" y="4645152"/>
            <a:ext cx="228600" cy="228600"/>
          </a:xfrm>
          <a:prstGeom prst="rect">
            <a:avLst/>
          </a:prstGeom>
        </p:spPr>
      </p:pic>
      <p:sp>
        <p:nvSpPr>
          <p:cNvPr id="30" name="Shape 24"/>
          <p:cNvSpPr/>
          <p:nvPr/>
        </p:nvSpPr>
        <p:spPr>
          <a:xfrm>
            <a:off x="768096" y="5157216"/>
            <a:ext cx="10671048" cy="548640"/>
          </a:xfrm>
          <a:prstGeom prst="roundRect">
            <a:avLst>
              <a:gd name="adj" fmla="val 15000"/>
            </a:avLst>
          </a:prstGeom>
          <a:solidFill>
            <a:srgbClr val="E8F2F4"/>
          </a:solidFill>
          <a:ln w="12700">
            <a:solidFill>
              <a:srgbClr val="E8F2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5"/>
          <p:cNvSpPr/>
          <p:nvPr/>
        </p:nvSpPr>
        <p:spPr>
          <a:xfrm>
            <a:off x="987552" y="5230368"/>
            <a:ext cx="402336" cy="402336"/>
          </a:xfrm>
          <a:prstGeom prst="ellipse">
            <a:avLst/>
          </a:prstGeom>
          <a:solidFill>
            <a:srgbClr val="F2B558"/>
          </a:solidFill>
          <a:ln w="1905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2" name="Text 26"/>
          <p:cNvSpPr/>
          <p:nvPr/>
        </p:nvSpPr>
        <p:spPr>
          <a:xfrm>
            <a:off x="1088136" y="531266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1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300" dirty="0"/>
          </a:p>
        </p:txBody>
      </p:sp>
      <p:sp>
        <p:nvSpPr>
          <p:cNvPr id="33" name="Text 27"/>
          <p:cNvSpPr/>
          <p:nvPr/>
        </p:nvSpPr>
        <p:spPr>
          <a:xfrm>
            <a:off x="1581912" y="5257800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 measurement baseline</a:t>
            </a:r>
            <a:endParaRPr lang="en-US" sz="1980" dirty="0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6768" y="5312664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30-DAY CHALLENGE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10168959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13232" y="106984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kern="0" spc="200" dirty="0">
                <a:solidFill>
                  <a:srgbClr val="97E3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CHANGE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13232" y="1600200"/>
            <a:ext cx="108173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If you could improve only one thing before your next meeting…</a:t>
            </a:r>
            <a:endParaRPr lang="en-US" sz="3900" dirty="0"/>
          </a:p>
        </p:txBody>
      </p:sp>
      <p:sp>
        <p:nvSpPr>
          <p:cNvPr id="11" name="Shape 9"/>
          <p:cNvSpPr/>
          <p:nvPr/>
        </p:nvSpPr>
        <p:spPr>
          <a:xfrm>
            <a:off x="758952" y="3447288"/>
            <a:ext cx="3575304" cy="822960"/>
          </a:xfrm>
          <a:prstGeom prst="roundRect">
            <a:avLst>
              <a:gd name="adj" fmla="val 13333"/>
            </a:avLst>
          </a:prstGeom>
          <a:solidFill>
            <a:srgbClr val="214052"/>
          </a:solidFill>
          <a:ln w="12700">
            <a:solidFill>
              <a:srgbClr val="21405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969264" y="3675888"/>
            <a:ext cx="484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36776" y="3630168"/>
            <a:ext cx="2441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engagement</a:t>
            </a:r>
            <a:endParaRPr lang="en-US" sz="1770" dirty="0"/>
          </a:p>
        </p:txBody>
      </p:sp>
      <p:sp>
        <p:nvSpPr>
          <p:cNvPr id="14" name="Shape 12"/>
          <p:cNvSpPr/>
          <p:nvPr/>
        </p:nvSpPr>
        <p:spPr>
          <a:xfrm>
            <a:off x="4608576" y="3447288"/>
            <a:ext cx="3575304" cy="822960"/>
          </a:xfrm>
          <a:prstGeom prst="roundRect">
            <a:avLst>
              <a:gd name="adj" fmla="val 13333"/>
            </a:avLst>
          </a:prstGeom>
          <a:solidFill>
            <a:srgbClr val="214052"/>
          </a:solidFill>
          <a:ln w="12700">
            <a:solidFill>
              <a:srgbClr val="21405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4818888" y="3675888"/>
            <a:ext cx="484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486400" y="3630168"/>
            <a:ext cx="2441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 follow-through</a:t>
            </a:r>
            <a:endParaRPr lang="en-US" sz="1770" dirty="0"/>
          </a:p>
        </p:txBody>
      </p:sp>
      <p:sp>
        <p:nvSpPr>
          <p:cNvPr id="17" name="Shape 15"/>
          <p:cNvSpPr/>
          <p:nvPr/>
        </p:nvSpPr>
        <p:spPr>
          <a:xfrm>
            <a:off x="8458200" y="3447288"/>
            <a:ext cx="3575304" cy="822960"/>
          </a:xfrm>
          <a:prstGeom prst="roundRect">
            <a:avLst>
              <a:gd name="adj" fmla="val 13333"/>
            </a:avLst>
          </a:prstGeom>
          <a:solidFill>
            <a:srgbClr val="214052"/>
          </a:solidFill>
          <a:ln w="12700">
            <a:solidFill>
              <a:srgbClr val="21405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8668512" y="3675888"/>
            <a:ext cx="484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336024" y="3630168"/>
            <a:ext cx="2441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 quality</a:t>
            </a:r>
            <a:endParaRPr lang="en-US" sz="1770" dirty="0"/>
          </a:p>
        </p:txBody>
      </p:sp>
      <p:sp>
        <p:nvSpPr>
          <p:cNvPr id="20" name="Shape 18"/>
          <p:cNvSpPr/>
          <p:nvPr/>
        </p:nvSpPr>
        <p:spPr>
          <a:xfrm>
            <a:off x="758952" y="4617720"/>
            <a:ext cx="3575304" cy="822960"/>
          </a:xfrm>
          <a:prstGeom prst="roundRect">
            <a:avLst>
              <a:gd name="adj" fmla="val 13333"/>
            </a:avLst>
          </a:prstGeom>
          <a:solidFill>
            <a:srgbClr val="214052"/>
          </a:solidFill>
          <a:ln w="12700">
            <a:solidFill>
              <a:srgbClr val="21405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969264" y="4846320"/>
            <a:ext cx="484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636776" y="4800600"/>
            <a:ext cx="2441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 clarity</a:t>
            </a:r>
            <a:endParaRPr lang="en-US" sz="1770" dirty="0"/>
          </a:p>
        </p:txBody>
      </p:sp>
      <p:sp>
        <p:nvSpPr>
          <p:cNvPr id="23" name="Shape 21"/>
          <p:cNvSpPr/>
          <p:nvPr/>
        </p:nvSpPr>
        <p:spPr>
          <a:xfrm>
            <a:off x="4608576" y="4617720"/>
            <a:ext cx="3575304" cy="822960"/>
          </a:xfrm>
          <a:prstGeom prst="roundRect">
            <a:avLst>
              <a:gd name="adj" fmla="val 13333"/>
            </a:avLst>
          </a:prstGeom>
          <a:solidFill>
            <a:srgbClr val="214052"/>
          </a:solidFill>
          <a:ln w="12700">
            <a:solidFill>
              <a:srgbClr val="21405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Text 22"/>
          <p:cNvSpPr/>
          <p:nvPr/>
        </p:nvSpPr>
        <p:spPr>
          <a:xfrm>
            <a:off x="4818888" y="4846320"/>
            <a:ext cx="4846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2B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5486400" y="4800600"/>
            <a:ext cx="2441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Measurable outcomes</a:t>
            </a:r>
            <a:endParaRPr lang="en-US" sz="177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JHSC EFFECTIVENESS TOOLKIT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10507925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548640" y="8686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RESOURCES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25272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Take the improvement process back to work.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731520" y="2935224"/>
            <a:ext cx="2048256" cy="2048256"/>
          </a:xfrm>
          <a:prstGeom prst="roundRect">
            <a:avLst>
              <a:gd name="adj" fmla="val 758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5608" y="3310128"/>
            <a:ext cx="667512" cy="6675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59536" y="4197096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Self-assessment</a:t>
            </a:r>
            <a:endParaRPr lang="en-US" sz="1730" dirty="0"/>
          </a:p>
        </p:txBody>
      </p:sp>
      <p:sp>
        <p:nvSpPr>
          <p:cNvPr id="13" name="Shape 10"/>
          <p:cNvSpPr/>
          <p:nvPr/>
        </p:nvSpPr>
        <p:spPr>
          <a:xfrm>
            <a:off x="3017520" y="2935224"/>
            <a:ext cx="2048256" cy="2048256"/>
          </a:xfrm>
          <a:prstGeom prst="roundRect">
            <a:avLst>
              <a:gd name="adj" fmla="val 758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1608" y="3310128"/>
            <a:ext cx="667512" cy="6675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145536" y="4197096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Failure warning signs</a:t>
            </a:r>
            <a:endParaRPr lang="en-US" sz="1730" dirty="0"/>
          </a:p>
        </p:txBody>
      </p:sp>
      <p:sp>
        <p:nvSpPr>
          <p:cNvPr id="16" name="Shape 12"/>
          <p:cNvSpPr/>
          <p:nvPr/>
        </p:nvSpPr>
        <p:spPr>
          <a:xfrm>
            <a:off x="5303520" y="2935224"/>
            <a:ext cx="2048256" cy="2048256"/>
          </a:xfrm>
          <a:prstGeom prst="roundRect">
            <a:avLst>
              <a:gd name="adj" fmla="val 758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7608" y="3310128"/>
            <a:ext cx="667512" cy="6675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431536" y="4197096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 register</a:t>
            </a:r>
            <a:endParaRPr lang="en-US" sz="1730" dirty="0"/>
          </a:p>
        </p:txBody>
      </p:sp>
      <p:sp>
        <p:nvSpPr>
          <p:cNvPr id="19" name="Shape 14"/>
          <p:cNvSpPr/>
          <p:nvPr/>
        </p:nvSpPr>
        <p:spPr>
          <a:xfrm>
            <a:off x="7589520" y="2935224"/>
            <a:ext cx="2048256" cy="2048256"/>
          </a:xfrm>
          <a:prstGeom prst="roundRect">
            <a:avLst>
              <a:gd name="adj" fmla="val 758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3608" y="3310128"/>
            <a:ext cx="667512" cy="6675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17536" y="4197096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 template</a:t>
            </a:r>
            <a:endParaRPr lang="en-US" sz="1730" dirty="0"/>
          </a:p>
        </p:txBody>
      </p:sp>
      <p:sp>
        <p:nvSpPr>
          <p:cNvPr id="22" name="Shape 16"/>
          <p:cNvSpPr/>
          <p:nvPr/>
        </p:nvSpPr>
        <p:spPr>
          <a:xfrm>
            <a:off x="9875520" y="2935224"/>
            <a:ext cx="2048256" cy="2048256"/>
          </a:xfrm>
          <a:prstGeom prst="roundRect">
            <a:avLst>
              <a:gd name="adj" fmla="val 7589"/>
            </a:avLst>
          </a:prstGeom>
          <a:solidFill>
            <a:srgbClr val="FFFFFF"/>
          </a:solidFill>
          <a:ln w="8890">
            <a:solidFill>
              <a:srgbClr val="DFE7ED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9608" y="3310128"/>
            <a:ext cx="667512" cy="6675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003536" y="4197096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022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30-day plan</a:t>
            </a:r>
            <a:endParaRPr lang="en-US" sz="1730" dirty="0"/>
          </a:p>
        </p:txBody>
      </p:sp>
      <p:sp>
        <p:nvSpPr>
          <p:cNvPr id="25" name="Text 18"/>
          <p:cNvSpPr/>
          <p:nvPr/>
        </p:nvSpPr>
        <p:spPr>
          <a:xfrm>
            <a:off x="713232" y="5641848"/>
            <a:ext cx="10917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your jurisdiction’s official requirements and evaluation materials alongside these resources.</a:t>
            </a:r>
            <a:endParaRPr lang="en-US" sz="1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02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11759184" y="0"/>
            <a:ext cx="429768" cy="6858000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A4D3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93A9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CLOSING MESSAGE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C5D3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2920" y="6684264"/>
            <a:ext cx="10846890" cy="41148"/>
          </a:xfrm>
          <a:prstGeom prst="rect">
            <a:avLst/>
          </a:prstGeom>
          <a:solidFill>
            <a:srgbClr val="F2B558"/>
          </a:solidFill>
          <a:ln w="12700">
            <a:solidFill>
              <a:srgbClr val="F2B55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49808" y="1124712"/>
            <a:ext cx="6135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80" b="1" kern="0" spc="200" dirty="0">
                <a:solidFill>
                  <a:srgbClr val="91DF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ONE IDEA TO REMEMBER</a:t>
            </a:r>
            <a:endParaRPr lang="en-US" sz="1580" dirty="0"/>
          </a:p>
        </p:txBody>
      </p:sp>
      <p:sp>
        <p:nvSpPr>
          <p:cNvPr id="10" name="Text 8"/>
          <p:cNvSpPr/>
          <p:nvPr/>
        </p:nvSpPr>
        <p:spPr>
          <a:xfrm>
            <a:off x="704088" y="1847088"/>
            <a:ext cx="106619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Stop measuring</a:t>
            </a:r>
            <a:endParaRPr lang="en-US" sz="5300" dirty="0"/>
          </a:p>
        </p:txBody>
      </p:sp>
      <p:sp>
        <p:nvSpPr>
          <p:cNvPr id="11" name="Text 9"/>
          <p:cNvSpPr/>
          <p:nvPr/>
        </p:nvSpPr>
        <p:spPr>
          <a:xfrm>
            <a:off x="704088" y="2660904"/>
            <a:ext cx="10058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600" b="1" dirty="0">
                <a:solidFill>
                  <a:srgbClr val="F2B55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meetings.</a:t>
            </a:r>
            <a:endParaRPr lang="en-US" sz="5600" dirty="0"/>
          </a:p>
        </p:txBody>
      </p:sp>
      <p:sp>
        <p:nvSpPr>
          <p:cNvPr id="12" name="Text 10"/>
          <p:cNvSpPr/>
          <p:nvPr/>
        </p:nvSpPr>
        <p:spPr>
          <a:xfrm>
            <a:off x="704088" y="3657600"/>
            <a:ext cx="103327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measuring</a:t>
            </a:r>
            <a:endParaRPr lang="en-US" sz="5300" dirty="0"/>
          </a:p>
        </p:txBody>
      </p:sp>
      <p:sp>
        <p:nvSpPr>
          <p:cNvPr id="13" name="Text 11"/>
          <p:cNvSpPr/>
          <p:nvPr/>
        </p:nvSpPr>
        <p:spPr>
          <a:xfrm>
            <a:off x="704088" y="4489704"/>
            <a:ext cx="1046073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rgbClr val="91E2D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safety improvements.</a:t>
            </a:r>
            <a:endParaRPr lang="en-US" sz="5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DF1F5"/>
          </a:solidFill>
          <a:ln w="12700">
            <a:solidFill>
              <a:srgbClr val="EDF1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 INSIDER  /  WEBINAR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73152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AND NEXT STEPS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37392" y="6409944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171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6684264"/>
            <a:ext cx="11185855" cy="41148"/>
          </a:xfrm>
          <a:prstGeom prst="rect">
            <a:avLst/>
          </a:prstGeom>
          <a:solidFill>
            <a:srgbClr val="13AFA6"/>
          </a:solidFill>
          <a:ln w="12700">
            <a:solidFill>
              <a:srgbClr val="13AF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6"/>
          <p:cNvSpPr/>
          <p:nvPr/>
        </p:nvSpPr>
        <p:spPr>
          <a:xfrm>
            <a:off x="713232" y="1188720"/>
            <a:ext cx="1124712" cy="274320"/>
          </a:xfrm>
          <a:prstGeom prst="roundRect">
            <a:avLst>
              <a:gd name="adj" fmla="val 33333"/>
            </a:avLst>
          </a:prstGeom>
          <a:solidFill>
            <a:srgbClr val="E2F5F2"/>
          </a:solidFill>
          <a:ln w="12700">
            <a:solidFill>
              <a:srgbClr val="E2F5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822960" y="1211580"/>
            <a:ext cx="905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 + 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04088" y="1929384"/>
            <a:ext cx="1057046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will you change</a:t>
            </a:r>
            <a:endParaRPr lang="en-US" sz="4900" dirty="0"/>
          </a:p>
        </p:txBody>
      </p:sp>
      <p:sp>
        <p:nvSpPr>
          <p:cNvPr id="11" name="Text 9"/>
          <p:cNvSpPr/>
          <p:nvPr/>
        </p:nvSpPr>
        <p:spPr>
          <a:xfrm>
            <a:off x="704088" y="2788920"/>
            <a:ext cx="106984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 dirty="0">
                <a:solidFill>
                  <a:srgbClr val="1022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your next</a:t>
            </a:r>
            <a:endParaRPr lang="en-US" sz="4900" dirty="0"/>
          </a:p>
        </p:txBody>
      </p:sp>
      <p:sp>
        <p:nvSpPr>
          <p:cNvPr id="12" name="Text 10"/>
          <p:cNvSpPr/>
          <p:nvPr/>
        </p:nvSpPr>
        <p:spPr>
          <a:xfrm>
            <a:off x="704088" y="3666744"/>
            <a:ext cx="1060704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 dirty="0">
                <a:solidFill>
                  <a:srgbClr val="087B7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committee meeting?</a:t>
            </a:r>
            <a:endParaRPr lang="en-US" sz="4900" dirty="0"/>
          </a:p>
        </p:txBody>
      </p:sp>
      <p:sp>
        <p:nvSpPr>
          <p:cNvPr id="13" name="Shape 11"/>
          <p:cNvSpPr/>
          <p:nvPr/>
        </p:nvSpPr>
        <p:spPr>
          <a:xfrm>
            <a:off x="704088" y="5020056"/>
            <a:ext cx="10725912" cy="694944"/>
          </a:xfrm>
          <a:prstGeom prst="roundRect">
            <a:avLst>
              <a:gd name="adj" fmla="val 15789"/>
            </a:avLst>
          </a:prstGeom>
          <a:solidFill>
            <a:srgbClr val="102235"/>
          </a:solidFill>
          <a:ln w="12700">
            <a:solidFill>
              <a:srgbClr val="10223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96" y="5221224"/>
            <a:ext cx="310896" cy="310896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517904" y="5239512"/>
            <a:ext cx="9107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Questions, challenges, and practical examples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86384" y="5998464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87B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ohsinsider.com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68520a-3195-40a4-af9e-4a6f3d475ad6" xsi:nil="true"/>
    <lcf76f155ced4ddcb4097134ff3c332f xmlns="14a581da-4f73-440e-bb62-bc9d002397b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9FED235520F8499CD7F01692F2DAD0" ma:contentTypeVersion="14" ma:contentTypeDescription="Create a new document." ma:contentTypeScope="" ma:versionID="adb73ef7bb5cb77ec68b26c5c6145d93">
  <xsd:schema xmlns:xsd="http://www.w3.org/2001/XMLSchema" xmlns:xs="http://www.w3.org/2001/XMLSchema" xmlns:p="http://schemas.microsoft.com/office/2006/metadata/properties" xmlns:ns2="14a581da-4f73-440e-bb62-bc9d002397b9" xmlns:ns3="cc68520a-3195-40a4-af9e-4a6f3d475ad6" targetNamespace="http://schemas.microsoft.com/office/2006/metadata/properties" ma:root="true" ma:fieldsID="2b9447418155b68018e8f6eaa44c6c73" ns2:_="" ns3:_="">
    <xsd:import namespace="14a581da-4f73-440e-bb62-bc9d002397b9"/>
    <xsd:import namespace="cc68520a-3195-40a4-af9e-4a6f3d475a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81da-4f73-440e-bb62-bc9d0023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296a4bf-db58-421b-ac11-726e2c438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68520a-3195-40a4-af9e-4a6f3d475ad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0fab074-c391-4a3b-acef-63f5abeddc7d}" ma:internalName="TaxCatchAll" ma:showField="CatchAllData" ma:web="cc68520a-3195-40a4-af9e-4a6f3d475a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9AE85C-1B19-47DC-ABE3-76DD835E1715}">
  <ds:schemaRefs>
    <ds:schemaRef ds:uri="http://schemas.microsoft.com/office/2006/metadata/properties"/>
    <ds:schemaRef ds:uri="http://schemas.microsoft.com/office/infopath/2007/PartnerControls"/>
    <ds:schemaRef ds:uri="cc68520a-3195-40a4-af9e-4a6f3d475ad6"/>
    <ds:schemaRef ds:uri="14a581da-4f73-440e-bb62-bc9d002397b9"/>
  </ds:schemaRefs>
</ds:datastoreItem>
</file>

<file path=customXml/itemProps2.xml><?xml version="1.0" encoding="utf-8"?>
<ds:datastoreItem xmlns:ds="http://schemas.openxmlformats.org/officeDocument/2006/customXml" ds:itemID="{20068EC5-00A6-4E9C-BD75-21BFC32FDE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3A2938-9FD0-4518-9E9A-8E7508806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a581da-4f73-440e-bb62-bc9d002397b9"/>
    <ds:schemaRef ds:uri="cc68520a-3195-40a4-af9e-4a6f3d475a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1645</Words>
  <Application>Microsoft Macintosh PowerPoint</Application>
  <PresentationFormat>Widescreen</PresentationFormat>
  <Paragraphs>475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Bongarde Media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Your JHSC More Than a Meeting Requirement</dc:title>
  <dc:subject>Making Your JHSC More Than a Meeting Requirement</dc:subject>
  <dc:creator>OHS Insider | Bongarde Media</dc:creator>
  <cp:lastModifiedBy>Dayana Vera</cp:lastModifiedBy>
  <cp:revision>3</cp:revision>
  <dcterms:created xsi:type="dcterms:W3CDTF">2026-10-29T18:56:26Z</dcterms:created>
  <dcterms:modified xsi:type="dcterms:W3CDTF">2026-10-31T16:10:18Z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0x010100E99FED235520F8499CD7F01692F2DAD0</vt:lpwstr>
  </property>
</Properties>
</file>